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090" r:id="rId3"/>
    <p:sldId id="4093" r:id="rId4"/>
    <p:sldId id="258" r:id="rId5"/>
    <p:sldId id="257" r:id="rId6"/>
    <p:sldId id="4091" r:id="rId7"/>
    <p:sldId id="260" r:id="rId8"/>
    <p:sldId id="4087" r:id="rId9"/>
    <p:sldId id="4089" r:id="rId10"/>
    <p:sldId id="4095" r:id="rId11"/>
    <p:sldId id="4097" r:id="rId12"/>
    <p:sldId id="4096" r:id="rId13"/>
    <p:sldId id="4098" r:id="rId14"/>
    <p:sldId id="4099" r:id="rId15"/>
    <p:sldId id="4100" r:id="rId16"/>
    <p:sldId id="4101" r:id="rId17"/>
    <p:sldId id="4111" r:id="rId18"/>
    <p:sldId id="4102" r:id="rId19"/>
    <p:sldId id="4103" r:id="rId20"/>
    <p:sldId id="4104" r:id="rId21"/>
    <p:sldId id="4105" r:id="rId22"/>
    <p:sldId id="4106" r:id="rId23"/>
    <p:sldId id="4107" r:id="rId24"/>
    <p:sldId id="4109" r:id="rId25"/>
    <p:sldId id="4110" r:id="rId26"/>
    <p:sldId id="4120" r:id="rId27"/>
    <p:sldId id="4108" r:id="rId28"/>
    <p:sldId id="4112" r:id="rId29"/>
    <p:sldId id="4121" r:id="rId30"/>
    <p:sldId id="4113" r:id="rId31"/>
    <p:sldId id="4114" r:id="rId32"/>
    <p:sldId id="4115" r:id="rId33"/>
    <p:sldId id="4116" r:id="rId34"/>
    <p:sldId id="4122" r:id="rId35"/>
    <p:sldId id="4123" r:id="rId36"/>
    <p:sldId id="4117" r:id="rId37"/>
    <p:sldId id="4124" r:id="rId38"/>
    <p:sldId id="4118" r:id="rId39"/>
    <p:sldId id="4125" r:id="rId40"/>
    <p:sldId id="4131" r:id="rId41"/>
    <p:sldId id="4128" r:id="rId42"/>
    <p:sldId id="4126" r:id="rId43"/>
    <p:sldId id="4127" r:id="rId44"/>
    <p:sldId id="40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814"/>
    <a:srgbClr val="024A92"/>
    <a:srgbClr val="4938FE"/>
    <a:srgbClr val="4F3FEC"/>
    <a:srgbClr val="7A73FE"/>
    <a:srgbClr val="205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65D3-7348-0018-A746-9D7BA1507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9EC46-1B55-C614-F516-E4FA810C7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EC05-0503-505C-C06F-E84E010B3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231C6-4682-F44D-3DF1-AD98EE6D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A3B84-9EEF-1B10-00AF-3B9ABA2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7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C075-48AA-55DF-57F4-F5527412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2FBD0-725C-295A-31BE-5416841FA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FE42-8C08-E072-967A-C125C914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D74A6-872E-93BB-1637-24CA6E8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9A0F-7ECB-C751-D163-76570A65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B611E-10CF-50EB-DFBA-31DA1772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2B241-A28A-321B-4B89-3D6ED98E2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4FD58-2BE8-AC39-96EC-D0534651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17DF0-0BA3-3521-F38D-F8B8DAB6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54FD5-E166-F6DD-53C0-C8A9E701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2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71F4-0C92-09A0-33C9-9B036F4B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DB06-0258-30C3-1E5D-DD1B8A0AC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48790-39E3-C240-1637-DBE62EA4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FA521-7DDF-E230-40B6-274846C5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C6E7-DA64-5BFA-0ABE-293B181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3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1CD8-E6E3-735F-9DEB-328F8A7B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7F39E-8123-8D94-E4EE-6FA60F8DA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59A0-22FA-6541-2478-0B1216E5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A8AAE-A84D-1F85-8EE5-35576DEE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EAC78-A686-58EF-3B34-222A393C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84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4B8F-D5ED-A99C-CE6D-31A2DE8A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C7479-7AD5-2766-584A-43CBF4E77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449F8-2F85-7E03-96D4-D32626371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78490-0242-2D10-32CA-407E5FB3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A8074-5C91-7698-0373-C11907B1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1469F-73FA-0187-69FC-C61D07CC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8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2922-C4D7-5F8D-9BAD-14664648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5B786-C467-982B-5695-0BF2F311E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CB63-FD47-B440-10EB-29263588E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73EA3-CD8B-8151-2026-A782E372E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B90AF-4843-C11E-75DD-7A0D88A4D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1711E-0F8F-4010-1E64-EB75B97D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69CA1-8D7D-0DD1-8057-6515BC6F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105E5-B134-47CA-535C-19BA3E89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F29A-14B3-8360-A7C1-0BE99429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AD2E9-6B76-D0F2-F320-6C3C5AE5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9597E-71E9-7FF3-DA54-49753221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C1F2B-2B6C-E40B-5546-69975C40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45793-85DB-F3F4-6553-41121F5E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69B34B-2F1D-2F1B-E712-2A32901F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4CC29-0592-6030-FA74-A7DB8511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9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E368-3EE3-4899-48B0-54AAC9A4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E8A72-E69D-4022-C715-7C596594D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C3E28-FA4E-253F-ADDC-315FFBB10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546CB-9DF0-5527-84A3-1A7CCCBF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D80E7-EEBF-C5E7-D102-D79FC71C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35ACF-186C-1E71-37E7-0E763A63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3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299-3BD8-3EFD-C277-8133F4F1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CF8AB-E293-0C50-1A67-95D1B0766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B64B-3211-FEB6-8FE9-1A238E60D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29380-1C85-F1F5-DD06-B0981BA6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BF27F-1845-740A-AA32-04EC7FBA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86A18-6E8A-5374-C29C-89DBE166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2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888A0-9594-847E-CDA2-D09F0471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81C70-A1A3-FEEA-6726-F5DA4379D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992B-A88B-F6C1-B5A2-16BAEA625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68E51-BE64-4B89-B5DA-728D8349B84E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A86E5-685B-1438-8F66-4A8CEA5F5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E3249-CCC0-009D-CD4C-ABAE6755F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241FE-FACF-432F-A856-FB950B5F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890/12-1358.1" TargetMode="External"/><Relationship Id="rId2" Type="http://schemas.openxmlformats.org/officeDocument/2006/relationships/hyperlink" Target="https://doi.org/10.1111/ecog.0654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@WallaceEcoMod" TargetMode="External"/><Relationship Id="rId5" Type="http://schemas.openxmlformats.org/officeDocument/2006/relationships/hyperlink" Target="https://wallaceecomod.github.io/wallace/articles/tutorial-v2.html" TargetMode="External"/><Relationship Id="rId4" Type="http://schemas.openxmlformats.org/officeDocument/2006/relationships/hyperlink" Target="https://wallaceecomod.github.i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F64C-2109-359C-4744-33354A9F6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7550" y="2069075"/>
            <a:ext cx="8976401" cy="2416615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rgbClr val="DC4814"/>
                </a:solidFill>
                <a:latin typeface="Raleway SemiBold" pitchFamily="2" charset="0"/>
              </a:rPr>
              <a:t>Wallace: A comfortable and robust tool for the modeling of ecological niches.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57CCE-8776-6E94-BE66-F47484D84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2775" y="4721599"/>
            <a:ext cx="3653749" cy="39219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800" dirty="0">
                <a:latin typeface="Raleway Light" pitchFamily="2" charset="0"/>
              </a:rPr>
              <a:t>Luis David Almeida Famada</a:t>
            </a:r>
          </a:p>
        </p:txBody>
      </p:sp>
      <p:pic>
        <p:nvPicPr>
          <p:cNvPr id="1026" name="Picture 2" descr="University of Würzburg -">
            <a:extLst>
              <a:ext uri="{FF2B5EF4-FFF2-40B4-BE49-F238E27FC236}">
                <a16:creationId xmlns:a16="http://schemas.microsoft.com/office/drawing/2014/main" id="{0D1036E2-3EFC-004B-0D66-556E801C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66"/>
            <a:ext cx="3152775" cy="134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GLE MSc program - applied remote sensing for the environment">
            <a:extLst>
              <a:ext uri="{FF2B5EF4-FFF2-40B4-BE49-F238E27FC236}">
                <a16:creationId xmlns:a16="http://schemas.microsoft.com/office/drawing/2014/main" id="{13C63710-51C3-00FA-750A-21FD85FEF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8974" y="118531"/>
            <a:ext cx="1214703" cy="12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lace">
            <a:extLst>
              <a:ext uri="{FF2B5EF4-FFF2-40B4-BE49-F238E27FC236}">
                <a16:creationId xmlns:a16="http://schemas.microsoft.com/office/drawing/2014/main" id="{C341F1D6-0137-F2B1-DB26-E1B33EBF1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3637"/>
          <a:stretch/>
        </p:blipFill>
        <p:spPr bwMode="auto">
          <a:xfrm>
            <a:off x="568201" y="2145275"/>
            <a:ext cx="2319349" cy="21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E90FBA-84B5-0F5A-E02E-844236FF6996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rgbClr val="024A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4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A41C88-8D32-AB08-1AF4-24BBED1DA5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 😏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72641-4FE7-2EFF-F16E-5BA004396ECD}"/>
              </a:ext>
            </a:extLst>
          </p:cNvPr>
          <p:cNvSpPr txBox="1"/>
          <p:nvPr/>
        </p:nvSpPr>
        <p:spPr>
          <a:xfrm>
            <a:off x="2204589" y="3856311"/>
            <a:ext cx="7782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rgbClr val="002060"/>
                </a:solidFill>
                <a:effectLst/>
                <a:latin typeface="Raleway SemiBold" pitchFamily="2" charset="0"/>
              </a:rPr>
              <a:t>Are sharks afraid of dolphins?</a:t>
            </a:r>
            <a:endParaRPr lang="en-US" sz="4000" dirty="0">
              <a:solidFill>
                <a:srgbClr val="002060"/>
              </a:solidFill>
              <a:latin typeface="Raleway SemiBold" pitchFamily="2" charset="0"/>
            </a:endParaRPr>
          </a:p>
        </p:txBody>
      </p:sp>
      <p:pic>
        <p:nvPicPr>
          <p:cNvPr id="6" name="Picture 5" descr="A picture containing cartoon, fictional character, animation, fiction&#10;&#10;Description automatically generated">
            <a:extLst>
              <a:ext uri="{FF2B5EF4-FFF2-40B4-BE49-F238E27FC236}">
                <a16:creationId xmlns:a16="http://schemas.microsoft.com/office/drawing/2014/main" id="{D472EE95-AE7D-B567-4A12-3ABFDEC7E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34" y="311308"/>
            <a:ext cx="6179332" cy="323369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9051B7-B66F-F2E0-EA75-5EB9B7D5CADB}"/>
              </a:ext>
            </a:extLst>
          </p:cNvPr>
          <p:cNvSpPr txBox="1"/>
          <p:nvPr/>
        </p:nvSpPr>
        <p:spPr>
          <a:xfrm>
            <a:off x="5247513" y="4875505"/>
            <a:ext cx="16969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😏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2900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023DB5-B4C1-DE5B-5DEE-8367B383799D}"/>
              </a:ext>
            </a:extLst>
          </p:cNvPr>
          <p:cNvSpPr txBox="1"/>
          <p:nvPr/>
        </p:nvSpPr>
        <p:spPr>
          <a:xfrm>
            <a:off x="710509" y="4249728"/>
            <a:ext cx="4139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202122"/>
                </a:solidFill>
                <a:effectLst/>
                <a:latin typeface="Raleway Light" pitchFamily="2" charset="0"/>
              </a:rPr>
              <a:t>Pantropical</a:t>
            </a:r>
            <a:r>
              <a:rPr lang="it-IT" b="0" dirty="0">
                <a:solidFill>
                  <a:srgbClr val="202122"/>
                </a:solidFill>
                <a:effectLst/>
                <a:latin typeface="Raleway Light" pitchFamily="2" charset="0"/>
              </a:rPr>
              <a:t> </a:t>
            </a:r>
            <a:r>
              <a:rPr lang="it-IT" b="0" dirty="0" err="1">
                <a:solidFill>
                  <a:srgbClr val="202122"/>
                </a:solidFill>
                <a:effectLst/>
                <a:latin typeface="Raleway Light" pitchFamily="2" charset="0"/>
              </a:rPr>
              <a:t>Spotted</a:t>
            </a:r>
            <a:r>
              <a:rPr lang="it-IT" b="0" dirty="0">
                <a:solidFill>
                  <a:srgbClr val="202122"/>
                </a:solidFill>
                <a:effectLst/>
                <a:latin typeface="Raleway Light" pitchFamily="2" charset="0"/>
              </a:rPr>
              <a:t> Dolphin </a:t>
            </a:r>
            <a:r>
              <a:rPr lang="it-IT" b="0" i="1" dirty="0">
                <a:solidFill>
                  <a:srgbClr val="202122"/>
                </a:solidFill>
                <a:effectLst/>
                <a:latin typeface="Raleway Light" pitchFamily="2" charset="0"/>
              </a:rPr>
              <a:t>(Stenella attenuata)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EF9B5-FF7E-BEAF-DD53-CDEB0EA90FE1}"/>
              </a:ext>
            </a:extLst>
          </p:cNvPr>
          <p:cNvSpPr txBox="1"/>
          <p:nvPr/>
        </p:nvSpPr>
        <p:spPr>
          <a:xfrm>
            <a:off x="7536167" y="4158640"/>
            <a:ext cx="3973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 Light" pitchFamily="2" charset="0"/>
              </a:rPr>
              <a:t>Caribbean Reef Shark (Carcharhinus </a:t>
            </a:r>
            <a:r>
              <a:rPr lang="en-US" dirty="0" err="1">
                <a:latin typeface="Raleway Light" pitchFamily="2" charset="0"/>
              </a:rPr>
              <a:t>perezi</a:t>
            </a:r>
            <a:r>
              <a:rPr lang="en-US" dirty="0">
                <a:latin typeface="Raleway Light" pitchFamily="2" charset="0"/>
              </a:rPr>
              <a:t>) </a:t>
            </a:r>
          </a:p>
        </p:txBody>
      </p:sp>
      <p:pic>
        <p:nvPicPr>
          <p:cNvPr id="1028" name="Picture 4" descr="Pantropical Spotted Dolphin (Stenella attenuata) | Dolphins World">
            <a:extLst>
              <a:ext uri="{FF2B5EF4-FFF2-40B4-BE49-F238E27FC236}">
                <a16:creationId xmlns:a16="http://schemas.microsoft.com/office/drawing/2014/main" id="{F6EE42BA-34EA-12BF-2E82-0C0D10CE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3" y="1514800"/>
            <a:ext cx="3967574" cy="247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ibbean reef shark – Save our Sharks NL">
            <a:extLst>
              <a:ext uri="{FF2B5EF4-FFF2-40B4-BE49-F238E27FC236}">
                <a16:creationId xmlns:a16="http://schemas.microsoft.com/office/drawing/2014/main" id="{E4B8F022-3882-5D68-E08D-6932DC04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8" y="1514800"/>
            <a:ext cx="3973889" cy="247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45E3BD-DA7D-2BAC-5F03-9289B4CD2D13}"/>
              </a:ext>
            </a:extLst>
          </p:cNvPr>
          <p:cNvSpPr txBox="1"/>
          <p:nvPr/>
        </p:nvSpPr>
        <p:spPr>
          <a:xfrm>
            <a:off x="5368413" y="1823643"/>
            <a:ext cx="19664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VS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DD2D78-8494-A263-B3F3-9D79C6442D6B}"/>
              </a:ext>
            </a:extLst>
          </p:cNvPr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rgbClr val="024A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6311AC-F159-8C25-ABFD-F0734D5D5AEE}"/>
              </a:ext>
            </a:extLst>
          </p:cNvPr>
          <p:cNvSpPr txBox="1">
            <a:spLocks/>
          </p:cNvSpPr>
          <p:nvPr/>
        </p:nvSpPr>
        <p:spPr>
          <a:xfrm>
            <a:off x="653846" y="327085"/>
            <a:ext cx="11395586" cy="737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24A92"/>
                </a:solidFill>
              </a:rPr>
              <a:t>Most common species in Caribbean!!!!</a:t>
            </a:r>
          </a:p>
        </p:txBody>
      </p:sp>
    </p:spTree>
    <p:extLst>
      <p:ext uri="{BB962C8B-B14F-4D97-AF65-F5344CB8AC3E}">
        <p14:creationId xmlns:p14="http://schemas.microsoft.com/office/powerpoint/2010/main" val="158801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B7CEF-28BF-2205-20C6-025FD126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32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5D5AFE-01BF-F8E3-C757-9B65EE0A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1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6A270-414F-58FE-EFCF-58E9046A1B6C}"/>
              </a:ext>
            </a:extLst>
          </p:cNvPr>
          <p:cNvSpPr txBox="1"/>
          <p:nvPr/>
        </p:nvSpPr>
        <p:spPr>
          <a:xfrm>
            <a:off x="501446" y="216309"/>
            <a:ext cx="5338384" cy="523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024A92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DC4814"/>
                </a:solidFill>
              </a:rPr>
              <a:t>OccDat</a:t>
            </a:r>
            <a:r>
              <a:rPr lang="en-US" dirty="0">
                <a:solidFill>
                  <a:srgbClr val="DC4814"/>
                </a:solidFill>
              </a:rPr>
              <a:t>: Obtaining presence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C15D5-4CB7-AD2C-C198-AB7F3F0FC471}"/>
              </a:ext>
            </a:extLst>
          </p:cNvPr>
          <p:cNvSpPr txBox="1"/>
          <p:nvPr/>
        </p:nvSpPr>
        <p:spPr>
          <a:xfrm>
            <a:off x="673510" y="1402565"/>
            <a:ext cx="108449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You can put all the species at once: </a:t>
            </a:r>
            <a:r>
              <a:rPr lang="it-IT" sz="2400" dirty="0">
                <a:latin typeface="Raleway" pitchFamily="2" charset="0"/>
              </a:rPr>
              <a:t>Stenella attenuata, </a:t>
            </a:r>
            <a:r>
              <a:rPr lang="it-IT" sz="2400" dirty="0" err="1">
                <a:latin typeface="Raleway" pitchFamily="2" charset="0"/>
              </a:rPr>
              <a:t>Carcharhinus</a:t>
            </a:r>
            <a:r>
              <a:rPr lang="it-IT" sz="2400" dirty="0">
                <a:latin typeface="Raleway" pitchFamily="2" charset="0"/>
              </a:rPr>
              <a:t> </a:t>
            </a:r>
            <a:r>
              <a:rPr lang="it-IT" sz="2400" dirty="0" err="1">
                <a:latin typeface="Raleway" pitchFamily="2" charset="0"/>
              </a:rPr>
              <a:t>perezi</a:t>
            </a:r>
            <a:endParaRPr lang="it-IT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Raleway" pitchFamily="2" charset="0"/>
              </a:rPr>
              <a:t>Maximum </a:t>
            </a:r>
            <a:r>
              <a:rPr lang="it-IT" sz="2400" dirty="0" err="1">
                <a:latin typeface="Raleway" pitchFamily="2" charset="0"/>
              </a:rPr>
              <a:t>number</a:t>
            </a:r>
            <a:r>
              <a:rPr lang="it-IT" sz="2400" dirty="0">
                <a:latin typeface="Raleway" pitchFamily="2" charset="0"/>
              </a:rPr>
              <a:t> </a:t>
            </a:r>
            <a:r>
              <a:rPr lang="it-IT" sz="2400" dirty="0" err="1">
                <a:latin typeface="Raleway" pitchFamily="2" charset="0"/>
              </a:rPr>
              <a:t>is</a:t>
            </a:r>
            <a:r>
              <a:rPr lang="it-IT" sz="2400" dirty="0">
                <a:latin typeface="Raleway" pitchFamily="2" charset="0"/>
              </a:rPr>
              <a:t> </a:t>
            </a:r>
            <a:r>
              <a:rPr lang="it-IT" sz="2400" dirty="0" err="1">
                <a:latin typeface="Raleway" pitchFamily="2" charset="0"/>
              </a:rPr>
              <a:t>better</a:t>
            </a:r>
            <a:r>
              <a:rPr lang="it-IT" sz="2400" dirty="0">
                <a:latin typeface="Raleway" pitchFamily="2" charset="0"/>
              </a:rPr>
              <a:t> put a high </a:t>
            </a:r>
            <a:r>
              <a:rPr lang="it-IT" sz="2400" dirty="0" err="1">
                <a:latin typeface="Raleway" pitchFamily="2" charset="0"/>
              </a:rPr>
              <a:t>number</a:t>
            </a:r>
            <a:r>
              <a:rPr lang="it-IT" sz="2400" dirty="0">
                <a:latin typeface="Raleway" pitchFamily="2" charset="0"/>
              </a:rPr>
              <a:t> </a:t>
            </a:r>
            <a:r>
              <a:rPr lang="it-IT" sz="2400" dirty="0" err="1">
                <a:latin typeface="Raleway" pitchFamily="2" charset="0"/>
              </a:rPr>
              <a:t>if</a:t>
            </a:r>
            <a:r>
              <a:rPr lang="it-IT" sz="2400" dirty="0">
                <a:latin typeface="Raleway" pitchFamily="2" charset="0"/>
              </a:rPr>
              <a:t> can be the max </a:t>
            </a:r>
            <a:r>
              <a:rPr lang="it-IT" sz="2400" dirty="0" err="1">
                <a:latin typeface="Raleway" pitchFamily="2" charset="0"/>
              </a:rPr>
              <a:t>better</a:t>
            </a:r>
            <a:r>
              <a:rPr lang="it-IT" sz="2400" dirty="0">
                <a:latin typeface="Raleway" pitchFamily="2" charset="0"/>
              </a:rPr>
              <a:t>. </a:t>
            </a:r>
            <a:r>
              <a:rPr lang="it-IT" sz="2400" dirty="0" err="1">
                <a:latin typeface="Raleway" pitchFamily="2" charset="0"/>
              </a:rPr>
              <a:t>You</a:t>
            </a:r>
            <a:r>
              <a:rPr lang="it-IT" sz="2400" dirty="0">
                <a:latin typeface="Raleway" pitchFamily="2" charset="0"/>
              </a:rPr>
              <a:t> </a:t>
            </a:r>
            <a:r>
              <a:rPr lang="it-IT" sz="2400" dirty="0" err="1">
                <a:latin typeface="Raleway" pitchFamily="2" charset="0"/>
              </a:rPr>
              <a:t>will</a:t>
            </a:r>
            <a:r>
              <a:rPr lang="it-IT" sz="2400" dirty="0">
                <a:latin typeface="Raleway" pitchFamily="2" charset="0"/>
              </a:rPr>
              <a:t> be </a:t>
            </a:r>
            <a:r>
              <a:rPr lang="it-IT" sz="2400" dirty="0" err="1">
                <a:latin typeface="Raleway" pitchFamily="2" charset="0"/>
              </a:rPr>
              <a:t>less</a:t>
            </a:r>
            <a:r>
              <a:rPr lang="it-IT" sz="2400" dirty="0">
                <a:latin typeface="Raleway" pitchFamily="2" charset="0"/>
              </a:rPr>
              <a:t> point after filter by study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Can be Specified by the user or Download from database of available data</a:t>
            </a:r>
            <a:endParaRPr lang="it-IT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i="1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E4DBD-6BC8-62FB-6676-F739D172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43" y="4946174"/>
            <a:ext cx="1371600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FFB8-DFD6-BC23-64F9-9A1FF80D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357" y="5174774"/>
            <a:ext cx="2124075" cy="866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6718E-7C95-5310-947C-F0F0A7FA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446" y="5219109"/>
            <a:ext cx="19812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7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33837A-3D32-E016-F12A-1ED62CC4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A3FCF-7C67-6016-5388-DE1B9AD06BF1}"/>
              </a:ext>
            </a:extLst>
          </p:cNvPr>
          <p:cNvSpPr txBox="1"/>
          <p:nvPr/>
        </p:nvSpPr>
        <p:spPr>
          <a:xfrm>
            <a:off x="501446" y="216309"/>
            <a:ext cx="10825315" cy="7017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EnviData</a:t>
            </a:r>
            <a:r>
              <a:rPr lang="en-US" dirty="0"/>
              <a:t>: Obtaining environmental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49FD0-6F54-F4A3-370A-D729C9E2CFA8}"/>
              </a:ext>
            </a:extLst>
          </p:cNvPr>
          <p:cNvSpPr txBox="1"/>
          <p:nvPr/>
        </p:nvSpPr>
        <p:spPr>
          <a:xfrm>
            <a:off x="501447" y="1373237"/>
            <a:ext cx="108253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Can be Specified by the user or Download from database of available data</a:t>
            </a:r>
            <a:endParaRPr lang="it-IT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All the variables need to have the same extension and projection.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With the batch you will extract the values of the variables for ALL the species.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Be careful with the NA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37B32-1D86-9B00-ED7D-A9CB9BDDF2B9}"/>
              </a:ext>
            </a:extLst>
          </p:cNvPr>
          <p:cNvSpPr txBox="1"/>
          <p:nvPr/>
        </p:nvSpPr>
        <p:spPr>
          <a:xfrm>
            <a:off x="8446523" y="6030344"/>
            <a:ext cx="3549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6EAC1C"/>
                </a:solidFill>
                <a:effectLst/>
                <a:latin typeface="Raleway Light" pitchFamily="2" charset="0"/>
              </a:rPr>
              <a:t>https://www.worldclim.org/</a:t>
            </a:r>
            <a:endParaRPr lang="en-US" dirty="0">
              <a:latin typeface="Raleway Ligh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556C4-C474-B74E-FC00-252186FE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261" y="4673254"/>
            <a:ext cx="2476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1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04B31E-DDB8-1367-66E7-034EF78B8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414529"/>
              </p:ext>
            </p:extLst>
          </p:nvPr>
        </p:nvGraphicFramePr>
        <p:xfrm>
          <a:off x="0" y="0"/>
          <a:ext cx="12192000" cy="6348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8421">
                  <a:extLst>
                    <a:ext uri="{9D8B030D-6E8A-4147-A177-3AD203B41FA5}">
                      <a16:colId xmlns:a16="http://schemas.microsoft.com/office/drawing/2014/main" val="3754023464"/>
                    </a:ext>
                  </a:extLst>
                </a:gridCol>
                <a:gridCol w="2753918">
                  <a:extLst>
                    <a:ext uri="{9D8B030D-6E8A-4147-A177-3AD203B41FA5}">
                      <a16:colId xmlns:a16="http://schemas.microsoft.com/office/drawing/2014/main" val="3323361850"/>
                    </a:ext>
                  </a:extLst>
                </a:gridCol>
                <a:gridCol w="967444">
                  <a:extLst>
                    <a:ext uri="{9D8B030D-6E8A-4147-A177-3AD203B41FA5}">
                      <a16:colId xmlns:a16="http://schemas.microsoft.com/office/drawing/2014/main" val="3169383787"/>
                    </a:ext>
                  </a:extLst>
                </a:gridCol>
                <a:gridCol w="2160261">
                  <a:extLst>
                    <a:ext uri="{9D8B030D-6E8A-4147-A177-3AD203B41FA5}">
                      <a16:colId xmlns:a16="http://schemas.microsoft.com/office/drawing/2014/main" val="1271150168"/>
                    </a:ext>
                  </a:extLst>
                </a:gridCol>
                <a:gridCol w="3561956">
                  <a:extLst>
                    <a:ext uri="{9D8B030D-6E8A-4147-A177-3AD203B41FA5}">
                      <a16:colId xmlns:a16="http://schemas.microsoft.com/office/drawing/2014/main" val="2748067405"/>
                    </a:ext>
                  </a:extLst>
                </a:gridCol>
              </a:tblGrid>
              <a:tr h="161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Layer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Layer Definition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Units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Scaling Factor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Derived from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4202167842"/>
                  </a:ext>
                </a:extLst>
              </a:tr>
              <a:tr h="1615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CORE VARIABLES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1614595002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bathymetry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depth of the seafloor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meters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SRTM30_Plus Bathymetry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402200531"/>
                  </a:ext>
                </a:extLst>
              </a:tr>
              <a:tr h="1552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East/West Aspect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radians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Bathymetry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1657043720"/>
                  </a:ext>
                </a:extLst>
              </a:tr>
              <a:tr h="3167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(sin(aspect in radians))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979564"/>
                  </a:ext>
                </a:extLst>
              </a:tr>
              <a:tr h="1552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North/South Aspect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radians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Bathymetry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895046407"/>
                  </a:ext>
                </a:extLst>
              </a:tr>
              <a:tr h="3167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(cos(aspect in radians))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199601"/>
                  </a:ext>
                </a:extLst>
              </a:tr>
              <a:tr h="161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biogeo03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Plan Curvature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10,000×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Bathymetry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3602622607"/>
                  </a:ext>
                </a:extLst>
              </a:tr>
              <a:tr h="161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Profile Curvature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10,000×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Bathymetry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4095645357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Distance to Shore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kilometers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GSHHS Coastline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3566920068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Bathymetric Slope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degrees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Bathymetry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3552654736"/>
                  </a:ext>
                </a:extLst>
              </a:tr>
              <a:tr h="316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Concavity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degrees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Bathymetry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1510433149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Mean Annual SSS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psu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SSS monthly climatologies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66440093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Minimum Monthly SSS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psu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SSS monthly climatologies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2075278416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Maximum Monthly SSS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psu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SSS monthly climatologies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4111832730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Annual Range in SSS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psu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SSS monthly climatologies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4132410486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Annual Variance in SSS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psu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10,000×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SSS monthly climatologies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1342217115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Mean Annual SST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degrees 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SST monthly climatologies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4170204213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SST of the coldest ice-free month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degrees 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SST monthly climatologies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853343485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SST of the warmest ice-free month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degrees 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SST monthly climatologies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214915174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Annual Range in SST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degrees 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SST monthly climatologies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4224046298"/>
                  </a:ext>
                </a:extLst>
              </a:tr>
              <a:tr h="284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biogeo17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Annual Variance in SST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degrees 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10,000×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SST monthly </a:t>
                      </a:r>
                      <a:r>
                        <a:rPr lang="en-US" sz="1600" u="none" strike="noStrike" dirty="0" err="1">
                          <a:effectLst/>
                        </a:rPr>
                        <a:t>climatologies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822" marR="4822" marT="4822" marB="0" anchor="ctr"/>
                </a:tc>
                <a:extLst>
                  <a:ext uri="{0D108BD9-81ED-4DB2-BD59-A6C34878D82A}">
                    <a16:rowId xmlns:a16="http://schemas.microsoft.com/office/drawing/2014/main" val="13716059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76EFAB-AE95-C1BA-189C-C317E4C675A4}"/>
              </a:ext>
            </a:extLst>
          </p:cNvPr>
          <p:cNvSpPr txBox="1"/>
          <p:nvPr/>
        </p:nvSpPr>
        <p:spPr>
          <a:xfrm>
            <a:off x="0" y="641765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All variables were clipped to a common land mask, interpolated to a nominal 1-km (30 arc-second) grid. </a:t>
            </a:r>
            <a:r>
              <a:rPr lang="en-US" sz="1600" dirty="0"/>
              <a:t>http://www.marspec.org/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6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145DE4-92B7-473C-C134-2F6DB283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22E2BC-5773-D6E7-C3D5-1D82DAFACE63}"/>
              </a:ext>
            </a:extLst>
          </p:cNvPr>
          <p:cNvSpPr txBox="1"/>
          <p:nvPr/>
        </p:nvSpPr>
        <p:spPr>
          <a:xfrm>
            <a:off x="501446" y="216309"/>
            <a:ext cx="6244026" cy="1288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Process Occ: Process presence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EFB8F-616E-C5A9-B142-2298F96C38A5}"/>
              </a:ext>
            </a:extLst>
          </p:cNvPr>
          <p:cNvSpPr txBox="1"/>
          <p:nvPr/>
        </p:nvSpPr>
        <p:spPr>
          <a:xfrm>
            <a:off x="501446" y="1890228"/>
            <a:ext cx="5958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This the way to decrease the influence of sampling 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To much point in a single place influence in the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i="1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i="1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2A381-BB1A-2171-5C77-30A2AA7F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292" y="248963"/>
            <a:ext cx="4181623" cy="636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33CD9-FB30-3EF4-A374-425BB07B9BB3}"/>
              </a:ext>
            </a:extLst>
          </p:cNvPr>
          <p:cNvSpPr txBox="1"/>
          <p:nvPr/>
        </p:nvSpPr>
        <p:spPr>
          <a:xfrm>
            <a:off x="7154969" y="176980"/>
            <a:ext cx="35326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Reducing spatial bias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60636-717C-AC7C-662D-D69B270CB615}"/>
              </a:ext>
            </a:extLst>
          </p:cNvPr>
          <p:cNvSpPr txBox="1"/>
          <p:nvPr/>
        </p:nvSpPr>
        <p:spPr>
          <a:xfrm>
            <a:off x="9691690" y="1248697"/>
            <a:ext cx="1743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Spatial bias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92919-9624-2ECB-D69C-40D082C4695D}"/>
              </a:ext>
            </a:extLst>
          </p:cNvPr>
          <p:cNvSpPr txBox="1"/>
          <p:nvPr/>
        </p:nvSpPr>
        <p:spPr>
          <a:xfrm>
            <a:off x="8921316" y="2028727"/>
            <a:ext cx="318619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spThin</a:t>
            </a:r>
            <a:r>
              <a:rPr lang="en-US" sz="2400" dirty="0"/>
              <a:t> removes points that are less than a given 'X' distance away.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1A50C-26C7-0029-1AEA-A8208083689E}"/>
              </a:ext>
            </a:extLst>
          </p:cNvPr>
          <p:cNvSpPr txBox="1"/>
          <p:nvPr/>
        </p:nvSpPr>
        <p:spPr>
          <a:xfrm>
            <a:off x="9530915" y="3808817"/>
            <a:ext cx="23134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Removed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A5FD2-BF2C-6397-45C7-34765A2E2844}"/>
              </a:ext>
            </a:extLst>
          </p:cNvPr>
          <p:cNvSpPr txBox="1"/>
          <p:nvPr/>
        </p:nvSpPr>
        <p:spPr>
          <a:xfrm>
            <a:off x="9344103" y="5642533"/>
            <a:ext cx="231349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More uniform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85546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BFB3-594B-A827-CD01-7A5FC1F5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dirty="0">
                <a:solidFill>
                  <a:srgbClr val="DC4814"/>
                </a:solidFill>
                <a:latin typeface="Raleway SemiBold" pitchFamily="2" charset="0"/>
              </a:rPr>
              <a:t>What is Wallace?</a:t>
            </a:r>
          </a:p>
        </p:txBody>
      </p:sp>
      <p:pic>
        <p:nvPicPr>
          <p:cNvPr id="2050" name="Picture 2" descr="Mel Gibson versus history: how Braveheart got William Wallace so wrong">
            <a:extLst>
              <a:ext uri="{FF2B5EF4-FFF2-40B4-BE49-F238E27FC236}">
                <a16:creationId xmlns:a16="http://schemas.microsoft.com/office/drawing/2014/main" id="{9CAC812C-E9E5-C382-33E0-B9CB2E7EE0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30" y="1825625"/>
            <a:ext cx="69621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57221-3F17-3232-082D-4DCA60E0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1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23F83-0A50-CFA8-8BB8-2D018A64C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1"/>
            <a:ext cx="12192000" cy="591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4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00BCA6-8F70-DC6F-8A07-80746E4A75B3}"/>
              </a:ext>
            </a:extLst>
          </p:cNvPr>
          <p:cNvSpPr txBox="1"/>
          <p:nvPr/>
        </p:nvSpPr>
        <p:spPr>
          <a:xfrm>
            <a:off x="501446" y="216309"/>
            <a:ext cx="11110450" cy="13765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Process </a:t>
            </a:r>
            <a:r>
              <a:rPr lang="en-US" dirty="0" err="1"/>
              <a:t>Envs</a:t>
            </a:r>
            <a:r>
              <a:rPr lang="en-US" dirty="0"/>
              <a:t>: Processing environmental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D3ECF-AE67-8EEF-97B2-97856B8FD9E8}"/>
              </a:ext>
            </a:extLst>
          </p:cNvPr>
          <p:cNvSpPr txBox="1"/>
          <p:nvPr/>
        </p:nvSpPr>
        <p:spPr>
          <a:xfrm>
            <a:off x="639097" y="2127354"/>
            <a:ext cx="100780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Choose the study region and show points of background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The recommended background points or pseudo absence depend of the species ecology can be: equal to the sample, doble or quadruple.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You can see the number of sample in Occurrences</a:t>
            </a:r>
            <a:endParaRPr lang="it-IT" sz="2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2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3FBB0-7012-9FFF-E0D3-89BC81AB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7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8AD11-746D-0287-1191-9DCA6B672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66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6D2B27-E9D0-E269-4922-986E5E33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26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00BCA6-8F70-DC6F-8A07-80746E4A75B3}"/>
              </a:ext>
            </a:extLst>
          </p:cNvPr>
          <p:cNvSpPr txBox="1"/>
          <p:nvPr/>
        </p:nvSpPr>
        <p:spPr>
          <a:xfrm>
            <a:off x="501446" y="216309"/>
            <a:ext cx="11110450" cy="13765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Envs</a:t>
            </a:r>
            <a:r>
              <a:rPr lang="en-US" dirty="0"/>
              <a:t> Space: Processing environmental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D3ECF-AE67-8EEF-97B2-97856B8FD9E8}"/>
              </a:ext>
            </a:extLst>
          </p:cNvPr>
          <p:cNvSpPr txBox="1"/>
          <p:nvPr/>
        </p:nvSpPr>
        <p:spPr>
          <a:xfrm>
            <a:off x="639097" y="2127354"/>
            <a:ext cx="10078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New module to study the relationship between the environments of two species.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It uses principal components for the analysis</a:t>
            </a:r>
          </a:p>
        </p:txBody>
      </p:sp>
    </p:spTree>
    <p:extLst>
      <p:ext uri="{BB962C8B-B14F-4D97-AF65-F5344CB8AC3E}">
        <p14:creationId xmlns:p14="http://schemas.microsoft.com/office/powerpoint/2010/main" val="3723641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3D417-EA77-D51B-545C-ACDFB8F7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5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9AA02-2237-3E01-2DC7-1F411513EC0A}"/>
              </a:ext>
            </a:extLst>
          </p:cNvPr>
          <p:cNvSpPr txBox="1"/>
          <p:nvPr/>
        </p:nvSpPr>
        <p:spPr>
          <a:xfrm>
            <a:off x="781048" y="993891"/>
            <a:ext cx="10146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0"/>
              </a:rPr>
              <a:t>Presence data can be partitioned in the following way to calibrate and evaluate the model: random (non-spatial) or Spatial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D0F4B-894F-550F-38D8-FF2B0D57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4" y="1632154"/>
            <a:ext cx="9663879" cy="5275006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E3033-3A21-5878-1214-3A96468E1772}"/>
              </a:ext>
            </a:extLst>
          </p:cNvPr>
          <p:cNvSpPr txBox="1"/>
          <p:nvPr/>
        </p:nvSpPr>
        <p:spPr>
          <a:xfrm>
            <a:off x="1022554" y="1759974"/>
            <a:ext cx="629264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 good model must be predictive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43243-3EA0-4BC0-D28F-71DD7BB5DC14}"/>
              </a:ext>
            </a:extLst>
          </p:cNvPr>
          <p:cNvSpPr txBox="1"/>
          <p:nvPr/>
        </p:nvSpPr>
        <p:spPr>
          <a:xfrm>
            <a:off x="1022554" y="4350220"/>
            <a:ext cx="629264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Many ways to make this partition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F4C2F-F4B8-03A7-F41D-9EA0812F24B1}"/>
              </a:ext>
            </a:extLst>
          </p:cNvPr>
          <p:cNvSpPr txBox="1"/>
          <p:nvPr/>
        </p:nvSpPr>
        <p:spPr>
          <a:xfrm>
            <a:off x="1779638" y="2388099"/>
            <a:ext cx="323481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100% data presence Calibration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9D1BC-C59C-9AAE-28E2-0E20031EC2E2}"/>
              </a:ext>
            </a:extLst>
          </p:cNvPr>
          <p:cNvSpPr txBox="1"/>
          <p:nvPr/>
        </p:nvSpPr>
        <p:spPr>
          <a:xfrm>
            <a:off x="3175820" y="3184493"/>
            <a:ext cx="113071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Partition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0EA16-A834-7114-D5AC-A2AFC2F0707A}"/>
              </a:ext>
            </a:extLst>
          </p:cNvPr>
          <p:cNvSpPr txBox="1"/>
          <p:nvPr/>
        </p:nvSpPr>
        <p:spPr>
          <a:xfrm>
            <a:off x="6971070" y="2462603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training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4BD26A-0FEB-1931-0BCB-A5BBDFEB904A}"/>
              </a:ext>
            </a:extLst>
          </p:cNvPr>
          <p:cNvSpPr txBox="1"/>
          <p:nvPr/>
        </p:nvSpPr>
        <p:spPr>
          <a:xfrm>
            <a:off x="6891798" y="3540582"/>
            <a:ext cx="120936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683C6"/>
                </a:solidFill>
                <a:effectLst/>
                <a:latin typeface="Calibri" panose="020F0502020204030204" pitchFamily="34" charset="0"/>
              </a:rPr>
              <a:t>testing</a:t>
            </a:r>
            <a:r>
              <a:rPr lang="en-US" sz="20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9946EB-63A9-C468-1457-0A8A06CC9557}"/>
              </a:ext>
            </a:extLst>
          </p:cNvPr>
          <p:cNvSpPr txBox="1"/>
          <p:nvPr/>
        </p:nvSpPr>
        <p:spPr>
          <a:xfrm>
            <a:off x="8573727" y="2671333"/>
            <a:ext cx="169053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Projection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Same region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Other region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Other time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Other resolution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3ABD0-1EB3-F734-3276-71F3DF56C264}"/>
              </a:ext>
            </a:extLst>
          </p:cNvPr>
          <p:cNvSpPr txBox="1"/>
          <p:nvPr/>
        </p:nvSpPr>
        <p:spPr>
          <a:xfrm>
            <a:off x="8395516" y="4086677"/>
            <a:ext cx="229091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Modified from Araujo et al. 2005.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07020D-4AA4-D9CB-97AF-E74417661579}"/>
              </a:ext>
            </a:extLst>
          </p:cNvPr>
          <p:cNvSpPr txBox="1"/>
          <p:nvPr/>
        </p:nvSpPr>
        <p:spPr>
          <a:xfrm>
            <a:off x="3087328" y="4750330"/>
            <a:ext cx="100289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Random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DCD67-DAB6-DEED-82D9-AE7B816FB4FD}"/>
              </a:ext>
            </a:extLst>
          </p:cNvPr>
          <p:cNvSpPr txBox="1"/>
          <p:nvPr/>
        </p:nvSpPr>
        <p:spPr>
          <a:xfrm>
            <a:off x="6572862" y="4717358"/>
            <a:ext cx="264979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Spatially (non-random)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2C2683-9155-F67F-E404-24CDCCF3712C}"/>
              </a:ext>
            </a:extLst>
          </p:cNvPr>
          <p:cNvSpPr txBox="1"/>
          <p:nvPr/>
        </p:nvSpPr>
        <p:spPr>
          <a:xfrm>
            <a:off x="781048" y="168367"/>
            <a:ext cx="10146890" cy="7017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Partition </a:t>
            </a:r>
            <a:r>
              <a:rPr lang="en-US" sz="4000" dirty="0" err="1"/>
              <a:t>Occs</a:t>
            </a:r>
            <a:r>
              <a:rPr lang="en-US" sz="4000" dirty="0"/>
              <a:t>: Data partitioning</a:t>
            </a:r>
          </a:p>
        </p:txBody>
      </p:sp>
    </p:spTree>
    <p:extLst>
      <p:ext uri="{BB962C8B-B14F-4D97-AF65-F5344CB8AC3E}">
        <p14:creationId xmlns:p14="http://schemas.microsoft.com/office/powerpoint/2010/main" val="140777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4F27B-982F-10D5-6D5A-88520C61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9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FB86-7185-0E30-BEB1-C21CF8E8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272"/>
            <a:ext cx="10515600" cy="85077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dirty="0">
                <a:solidFill>
                  <a:srgbClr val="DC4814"/>
                </a:solidFill>
                <a:latin typeface="Raleway SemiBold" pitchFamily="2" charset="0"/>
              </a:rPr>
              <a:t>Ecological niches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679AAA8A-3285-1E74-90D5-EB50DC2F54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57" y="2029696"/>
            <a:ext cx="498157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5315C-809D-D0AB-F3AF-1CE4750B2154}"/>
              </a:ext>
            </a:extLst>
          </p:cNvPr>
          <p:cNvSpPr txBox="1"/>
          <p:nvPr/>
        </p:nvSpPr>
        <p:spPr>
          <a:xfrm>
            <a:off x="8544233" y="5967430"/>
            <a:ext cx="1868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1C1D1E"/>
                </a:solidFill>
                <a:effectLst/>
                <a:latin typeface="Raleway Light" pitchFamily="2" charset="0"/>
              </a:rPr>
              <a:t>Peterson (2011)</a:t>
            </a:r>
            <a:endParaRPr lang="en-US" sz="1600" dirty="0">
              <a:latin typeface="Raleway Ligh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AA579-8708-82F5-820B-937740D9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2" y="2029696"/>
            <a:ext cx="6112899" cy="4020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65850-1195-8EC3-9C62-F1B4C8204E05}"/>
              </a:ext>
            </a:extLst>
          </p:cNvPr>
          <p:cNvSpPr txBox="1"/>
          <p:nvPr/>
        </p:nvSpPr>
        <p:spPr>
          <a:xfrm>
            <a:off x="275303" y="599792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Raleway Light" pitchFamily="2" charset="0"/>
              </a:rPr>
              <a:t>Marcelino and </a:t>
            </a:r>
            <a:r>
              <a:rPr lang="en-US" sz="1600" dirty="0" err="1">
                <a:latin typeface="Raleway Light" pitchFamily="2" charset="0"/>
              </a:rPr>
              <a:t>Verbruggen</a:t>
            </a:r>
            <a:r>
              <a:rPr lang="en-US" sz="1600" dirty="0">
                <a:latin typeface="Raleway Light" pitchFamily="2" charset="0"/>
              </a:rPr>
              <a:t> (2015)</a:t>
            </a:r>
          </a:p>
        </p:txBody>
      </p:sp>
    </p:spTree>
    <p:extLst>
      <p:ext uri="{BB962C8B-B14F-4D97-AF65-F5344CB8AC3E}">
        <p14:creationId xmlns:p14="http://schemas.microsoft.com/office/powerpoint/2010/main" val="1474383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DFA1BD-216E-32AA-253A-84744ED09DF7}"/>
              </a:ext>
            </a:extLst>
          </p:cNvPr>
          <p:cNvSpPr txBox="1"/>
          <p:nvPr/>
        </p:nvSpPr>
        <p:spPr>
          <a:xfrm>
            <a:off x="442452" y="1237170"/>
            <a:ext cx="11375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Raleway" pitchFamily="2" charset="0"/>
              </a:rPr>
              <a:t>Allows model complexity adjustment and parameter tuning ("model tuning").</a:t>
            </a:r>
            <a:br>
              <a:rPr lang="es-ES" dirty="0">
                <a:latin typeface="Raleway" pitchFamily="2" charset="0"/>
              </a:rPr>
            </a:br>
            <a:endParaRPr lang="en-US" dirty="0"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CBF9C-69F7-1528-B760-C6DB0D8193A4}"/>
              </a:ext>
            </a:extLst>
          </p:cNvPr>
          <p:cNvSpPr txBox="1"/>
          <p:nvPr/>
        </p:nvSpPr>
        <p:spPr>
          <a:xfrm>
            <a:off x="442453" y="356015"/>
            <a:ext cx="10972799" cy="715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Model: Model building and 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17849-A42B-1A9C-6308-9BB54A494B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11980"/>
          <a:stretch/>
        </p:blipFill>
        <p:spPr>
          <a:xfrm>
            <a:off x="0" y="1764992"/>
            <a:ext cx="12192000" cy="509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2438A-DF62-4F37-9957-CEAC45C9CAC1}"/>
              </a:ext>
            </a:extLst>
          </p:cNvPr>
          <p:cNvSpPr txBox="1"/>
          <p:nvPr/>
        </p:nvSpPr>
        <p:spPr>
          <a:xfrm>
            <a:off x="5319252" y="2041991"/>
            <a:ext cx="60960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pitchFamily="2" charset="0"/>
              </a:rPr>
              <a:t>Relationship between environment (predictors) and "probability of presence" (estimate)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2B9CD-4AFE-EBA8-B09D-17A35EDA201F}"/>
              </a:ext>
            </a:extLst>
          </p:cNvPr>
          <p:cNvSpPr txBox="1"/>
          <p:nvPr/>
        </p:nvSpPr>
        <p:spPr>
          <a:xfrm>
            <a:off x="7688826" y="3284322"/>
            <a:ext cx="92423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Quadratic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CCD4B-CEE7-64CD-454B-28420E0FC8F1}"/>
              </a:ext>
            </a:extLst>
          </p:cNvPr>
          <p:cNvSpPr txBox="1"/>
          <p:nvPr/>
        </p:nvSpPr>
        <p:spPr>
          <a:xfrm>
            <a:off x="9969916" y="3294776"/>
            <a:ext cx="80624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FD0E1-D7F1-1A3F-44F2-679489FAB1FF}"/>
              </a:ext>
            </a:extLst>
          </p:cNvPr>
          <p:cNvSpPr txBox="1"/>
          <p:nvPr/>
        </p:nvSpPr>
        <p:spPr>
          <a:xfrm>
            <a:off x="7688826" y="4995756"/>
            <a:ext cx="92423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Category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BB70AB-27CE-5FA8-BEC8-5CBCBE61E496}"/>
              </a:ext>
            </a:extLst>
          </p:cNvPr>
          <p:cNvSpPr txBox="1"/>
          <p:nvPr/>
        </p:nvSpPr>
        <p:spPr>
          <a:xfrm>
            <a:off x="5427407" y="4995756"/>
            <a:ext cx="92423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Threshold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09E90-5DF4-9A90-D7DF-9DADF4897C72}"/>
              </a:ext>
            </a:extLst>
          </p:cNvPr>
          <p:cNvSpPr txBox="1"/>
          <p:nvPr/>
        </p:nvSpPr>
        <p:spPr>
          <a:xfrm>
            <a:off x="5204951" y="4697500"/>
            <a:ext cx="16493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938FE"/>
                </a:solidFill>
              </a:rPr>
              <a:t>Environmental variable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01580E-2668-DF07-F04F-49FB4E862874}"/>
              </a:ext>
            </a:extLst>
          </p:cNvPr>
          <p:cNvSpPr txBox="1"/>
          <p:nvPr/>
        </p:nvSpPr>
        <p:spPr>
          <a:xfrm>
            <a:off x="7365590" y="4697499"/>
            <a:ext cx="16493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938FE"/>
                </a:solidFill>
              </a:rPr>
              <a:t>Environmental variable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6F96B-0EB5-7B6B-763F-467391CCFCD6}"/>
              </a:ext>
            </a:extLst>
          </p:cNvPr>
          <p:cNvSpPr txBox="1"/>
          <p:nvPr/>
        </p:nvSpPr>
        <p:spPr>
          <a:xfrm>
            <a:off x="7385254" y="6522010"/>
            <a:ext cx="16493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938FE"/>
                </a:solidFill>
              </a:rPr>
              <a:t>Environmental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AED233-3917-F15D-203C-95DC85BD7347}"/>
              </a:ext>
            </a:extLst>
          </p:cNvPr>
          <p:cNvSpPr txBox="1"/>
          <p:nvPr/>
        </p:nvSpPr>
        <p:spPr>
          <a:xfrm>
            <a:off x="5271319" y="6245011"/>
            <a:ext cx="16493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938FE"/>
                </a:solidFill>
              </a:rPr>
              <a:t>Environmental 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EB058-0C8A-634A-8852-B72145105F30}"/>
              </a:ext>
            </a:extLst>
          </p:cNvPr>
          <p:cNvSpPr txBox="1"/>
          <p:nvPr/>
        </p:nvSpPr>
        <p:spPr>
          <a:xfrm>
            <a:off x="9548356" y="6245011"/>
            <a:ext cx="164936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938FE"/>
                </a:solidFill>
              </a:rPr>
              <a:t>Environmental variable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D68C9D-CAFC-AD86-DDE4-4E20559A6024}"/>
              </a:ext>
            </a:extLst>
          </p:cNvPr>
          <p:cNvSpPr txBox="1"/>
          <p:nvPr/>
        </p:nvSpPr>
        <p:spPr>
          <a:xfrm>
            <a:off x="9627014" y="4588494"/>
            <a:ext cx="17882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938FE"/>
                </a:solidFill>
              </a:rPr>
              <a:t>Environmental variable 1 </a:t>
            </a:r>
            <a:r>
              <a:rPr lang="en-US" sz="1200" dirty="0">
                <a:solidFill>
                  <a:srgbClr val="FF0000"/>
                </a:solidFill>
              </a:rPr>
              <a:t>Environmental variable 2</a:t>
            </a:r>
          </a:p>
        </p:txBody>
      </p:sp>
    </p:spTree>
    <p:extLst>
      <p:ext uri="{BB962C8B-B14F-4D97-AF65-F5344CB8AC3E}">
        <p14:creationId xmlns:p14="http://schemas.microsoft.com/office/powerpoint/2010/main" val="1462562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5AA62-27F1-96D4-2F9C-00694F2133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477"/>
            <a:ext cx="12192000" cy="6315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9992D-09FE-3576-4531-C26E12B3FD54}"/>
              </a:ext>
            </a:extLst>
          </p:cNvPr>
          <p:cNvSpPr txBox="1"/>
          <p:nvPr/>
        </p:nvSpPr>
        <p:spPr>
          <a:xfrm>
            <a:off x="2261420" y="5258173"/>
            <a:ext cx="925215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itchFamily="2" charset="0"/>
              </a:rPr>
              <a:t>Ideally, we want a model like the green line, which fits our data but not too well ('overfit') as we want the model to be predictive.</a:t>
            </a:r>
          </a:p>
          <a:p>
            <a:r>
              <a:rPr lang="en-US" sz="2400" dirty="0">
                <a:latin typeface="Raleway" pitchFamily="2" charset="0"/>
              </a:rPr>
              <a:t>RMs allow us to find functions of this type by </a:t>
            </a:r>
            <a:r>
              <a:rPr lang="en-US" sz="2400" dirty="0" err="1">
                <a:latin typeface="Raleway" pitchFamily="2" charset="0"/>
              </a:rPr>
              <a:t>penalising</a:t>
            </a:r>
            <a:r>
              <a:rPr lang="en-US" sz="2400" dirty="0">
                <a:latin typeface="Raleway" pitchFamily="2" charset="0"/>
              </a:rPr>
              <a:t> complexity.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5EA54-489D-721D-4120-603C8D3A7616}"/>
              </a:ext>
            </a:extLst>
          </p:cNvPr>
          <p:cNvSpPr txBox="1"/>
          <p:nvPr/>
        </p:nvSpPr>
        <p:spPr>
          <a:xfrm>
            <a:off x="9301317" y="3192713"/>
            <a:ext cx="2231922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dirty="0" err="1"/>
              <a:t>Generalised</a:t>
            </a:r>
            <a:r>
              <a:rPr lang="en-US" sz="1700" dirty="0"/>
              <a:t> model (green)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41F00-07FB-7E17-99D6-06408CF7567B}"/>
              </a:ext>
            </a:extLst>
          </p:cNvPr>
          <p:cNvSpPr txBox="1"/>
          <p:nvPr/>
        </p:nvSpPr>
        <p:spPr>
          <a:xfrm>
            <a:off x="9281651" y="2238983"/>
            <a:ext cx="2231922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dirty="0"/>
              <a:t>Model under-adjusted (yellow)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349A19-3558-53BF-0BA0-9ED2762719C4}"/>
              </a:ext>
            </a:extLst>
          </p:cNvPr>
          <p:cNvSpPr txBox="1"/>
          <p:nvPr/>
        </p:nvSpPr>
        <p:spPr>
          <a:xfrm>
            <a:off x="9301315" y="1336352"/>
            <a:ext cx="2231922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dirty="0"/>
              <a:t>Over-fitted model (blue)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A257EF-5C4D-5938-471D-EE0B23CCB51C}"/>
              </a:ext>
            </a:extLst>
          </p:cNvPr>
          <p:cNvSpPr/>
          <p:nvPr/>
        </p:nvSpPr>
        <p:spPr>
          <a:xfrm>
            <a:off x="0" y="432619"/>
            <a:ext cx="3126658" cy="973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87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999E6-5568-E4D5-FEA7-C1026DE383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1" y="898399"/>
            <a:ext cx="12127458" cy="5777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3913F-73BB-9750-1408-EC267A198E32}"/>
              </a:ext>
            </a:extLst>
          </p:cNvPr>
          <p:cNvSpPr txBox="1"/>
          <p:nvPr/>
        </p:nvSpPr>
        <p:spPr>
          <a:xfrm>
            <a:off x="108154" y="943482"/>
            <a:ext cx="261538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Response to environmental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52577-2FF3-CFEF-6484-4EB6B7F78147}"/>
              </a:ext>
            </a:extLst>
          </p:cNvPr>
          <p:cNvSpPr txBox="1"/>
          <p:nvPr/>
        </p:nvSpPr>
        <p:spPr>
          <a:xfrm>
            <a:off x="2939845" y="943482"/>
            <a:ext cx="261538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Model complexity penalty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5C3A9-A901-2E21-56E7-ECCF258477AB}"/>
              </a:ext>
            </a:extLst>
          </p:cNvPr>
          <p:cNvSpPr txBox="1"/>
          <p:nvPr/>
        </p:nvSpPr>
        <p:spPr>
          <a:xfrm>
            <a:off x="8167947" y="1651368"/>
            <a:ext cx="330731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aleway SemiBold" pitchFamily="2" charset="0"/>
              </a:rPr>
              <a:t>Recommendation: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9293B-3A21-2A0A-D238-7E0319D46B05}"/>
              </a:ext>
            </a:extLst>
          </p:cNvPr>
          <p:cNvSpPr txBox="1"/>
          <p:nvPr/>
        </p:nvSpPr>
        <p:spPr>
          <a:xfrm>
            <a:off x="8298425" y="2481726"/>
            <a:ext cx="3252814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atin typeface="Raleway" pitchFamily="2" charset="0"/>
              </a:rPr>
              <a:t>All classes for at least 80 occurrence records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Raleway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Raleway" pitchFamily="2" charset="0"/>
              </a:rPr>
              <a:t>L, Q and H for sample sizes sample sizes from 15 to 79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Raleway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Raleway" pitchFamily="2" charset="0"/>
              </a:rPr>
              <a:t>L and Q for 10 to 14 records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Raleway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Raleway" pitchFamily="2" charset="0"/>
              </a:rPr>
              <a:t>Only L for less than 10 records.</a:t>
            </a:r>
          </a:p>
        </p:txBody>
      </p:sp>
    </p:spTree>
    <p:extLst>
      <p:ext uri="{BB962C8B-B14F-4D97-AF65-F5344CB8AC3E}">
        <p14:creationId xmlns:p14="http://schemas.microsoft.com/office/powerpoint/2010/main" val="393616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845CA4-CFE9-CC97-D470-CBECF143137D}"/>
              </a:ext>
            </a:extLst>
          </p:cNvPr>
          <p:cNvSpPr txBox="1"/>
          <p:nvPr/>
        </p:nvSpPr>
        <p:spPr>
          <a:xfrm>
            <a:off x="491613" y="1269433"/>
            <a:ext cx="9613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Raleway" pitchFamily="2" charset="0"/>
              </a:rPr>
              <a:t>Different measures to assess performance: a) Of the full model    b) By partitioning</a:t>
            </a:r>
            <a:br>
              <a:rPr lang="es-ES" dirty="0">
                <a:latin typeface="Raleway" pitchFamily="2" charset="0"/>
              </a:rPr>
            </a:br>
            <a:endParaRPr lang="en-US" dirty="0">
              <a:latin typeface="Raleway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4EEC89-B6A8-3815-0A85-C062A3238B85}"/>
              </a:ext>
            </a:extLst>
          </p:cNvPr>
          <p:cNvGrpSpPr/>
          <p:nvPr/>
        </p:nvGrpSpPr>
        <p:grpSpPr>
          <a:xfrm>
            <a:off x="-582135" y="2690336"/>
            <a:ext cx="12106422" cy="4277033"/>
            <a:chOff x="68822" y="1081548"/>
            <a:chExt cx="12106422" cy="42770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39F423-DEFF-15F7-C846-561E35F58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958"/>
            <a:stretch/>
          </p:blipFill>
          <p:spPr>
            <a:xfrm>
              <a:off x="68822" y="1081548"/>
              <a:ext cx="12106422" cy="42770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9419CC-EC8C-E6B6-4610-8942CA8AFC2B}"/>
                </a:ext>
              </a:extLst>
            </p:cNvPr>
            <p:cNvSpPr txBox="1"/>
            <p:nvPr/>
          </p:nvSpPr>
          <p:spPr>
            <a:xfrm>
              <a:off x="1012723" y="1721687"/>
              <a:ext cx="2497392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/>
                <a:t>Area under the curve</a:t>
              </a:r>
            </a:p>
            <a:p>
              <a:endParaRPr lang="en-US" dirty="0"/>
            </a:p>
            <a:p>
              <a:r>
                <a:rPr lang="en-US" dirty="0"/>
                <a:t>Measures the ability of a model to differentiate between true presences (sensitivity; y-axis) vs. false presences (specificity; x-axis).</a:t>
              </a:r>
            </a:p>
            <a:p>
              <a:endParaRPr lang="en-US" dirty="0"/>
            </a:p>
            <a:p>
              <a:r>
                <a:rPr lang="en-US" b="1" dirty="0"/>
                <a:t>AUC</a:t>
              </a:r>
              <a:r>
                <a:rPr lang="en-US" dirty="0"/>
                <a:t> ≈1 is good model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7045B3-9ED7-2FC6-6452-459D7DFB1289}"/>
                </a:ext>
              </a:extLst>
            </p:cNvPr>
            <p:cNvSpPr txBox="1"/>
            <p:nvPr/>
          </p:nvSpPr>
          <p:spPr>
            <a:xfrm>
              <a:off x="3647767" y="1721687"/>
              <a:ext cx="2192593" cy="31393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/>
                <a:t>Omission rate</a:t>
              </a:r>
            </a:p>
            <a:p>
              <a:endParaRPr lang="en-US" b="1" dirty="0"/>
            </a:p>
            <a:p>
              <a:r>
                <a:rPr lang="en-US" dirty="0"/>
                <a:t>Measures the percentage of presence points that are not correctly predicted as such.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If </a:t>
              </a:r>
              <a:r>
                <a:rPr lang="en-US" b="1" dirty="0"/>
                <a:t>OR</a:t>
              </a:r>
              <a:r>
                <a:rPr lang="en-US" dirty="0"/>
                <a:t> is large - model is "over-fitting".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107A4-5A3C-A455-5E3D-DC9CDE8D5FAD}"/>
                </a:ext>
              </a:extLst>
            </p:cNvPr>
            <p:cNvSpPr txBox="1"/>
            <p:nvPr/>
          </p:nvSpPr>
          <p:spPr>
            <a:xfrm>
              <a:off x="5978011" y="1734542"/>
              <a:ext cx="2320414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/>
                <a:t>Akaike information criterion for small samples</a:t>
              </a:r>
            </a:p>
            <a:p>
              <a:endParaRPr lang="en-US" b="1" dirty="0"/>
            </a:p>
            <a:p>
              <a:r>
                <a:rPr lang="en-US" dirty="0"/>
                <a:t>Measures the relative quality of a model for a data set  'trade-off' between fit and complexity.</a:t>
              </a:r>
            </a:p>
            <a:p>
              <a:endParaRPr lang="en-US" dirty="0"/>
            </a:p>
            <a:p>
              <a:r>
                <a:rPr lang="en-US" dirty="0"/>
                <a:t>If </a:t>
              </a:r>
              <a:r>
                <a:rPr lang="en-US" b="1" dirty="0" err="1"/>
                <a:t>AICc</a:t>
              </a:r>
              <a:r>
                <a:rPr lang="en-US" dirty="0"/>
                <a:t> lower - better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A4C069-7299-5738-2E1A-D51DC3E95766}"/>
                </a:ext>
              </a:extLst>
            </p:cNvPr>
            <p:cNvSpPr txBox="1"/>
            <p:nvPr/>
          </p:nvSpPr>
          <p:spPr>
            <a:xfrm>
              <a:off x="8436076" y="1814048"/>
              <a:ext cx="2448233" cy="2308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/>
                <a:t>Number of parameters</a:t>
              </a:r>
            </a:p>
            <a:p>
              <a:endParaRPr lang="en-US" b="1" dirty="0"/>
            </a:p>
            <a:p>
              <a:r>
                <a:rPr lang="en-US" dirty="0"/>
                <a:t>The more parameters the more complex the model.</a:t>
              </a:r>
            </a:p>
            <a:p>
              <a:endParaRPr lang="en-US" dirty="0"/>
            </a:p>
            <a:p>
              <a:r>
                <a:rPr lang="en-US" b="1" dirty="0" err="1"/>
                <a:t>Nparam</a:t>
              </a:r>
              <a:r>
                <a:rPr lang="en-US" dirty="0"/>
                <a:t> &lt; N variables - better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533C22-8269-E6CF-C779-8258A1470703}"/>
                </a:ext>
              </a:extLst>
            </p:cNvPr>
            <p:cNvSpPr/>
            <p:nvPr/>
          </p:nvSpPr>
          <p:spPr>
            <a:xfrm>
              <a:off x="8436076" y="4532670"/>
              <a:ext cx="2320414" cy="540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E1B149-C1CA-0412-10B7-39BFEBE6E4E2}"/>
              </a:ext>
            </a:extLst>
          </p:cNvPr>
          <p:cNvSpPr txBox="1"/>
          <p:nvPr/>
        </p:nvSpPr>
        <p:spPr>
          <a:xfrm>
            <a:off x="10371003" y="2868838"/>
            <a:ext cx="1663681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aleway" pitchFamily="2" charset="0"/>
              </a:rPr>
              <a:t>Generally, we want a model with:</a:t>
            </a:r>
          </a:p>
          <a:p>
            <a:r>
              <a:rPr lang="en-US" b="1" dirty="0">
                <a:solidFill>
                  <a:srgbClr val="FF0000"/>
                </a:solidFill>
                <a:latin typeface="Raleway" pitchFamily="2" charset="0"/>
              </a:rPr>
              <a:t>- AUC close to 1</a:t>
            </a:r>
          </a:p>
          <a:p>
            <a:r>
              <a:rPr lang="en-US" b="1" dirty="0">
                <a:solidFill>
                  <a:srgbClr val="FF0000"/>
                </a:solidFill>
                <a:latin typeface="Raleway" pitchFamily="2" charset="0"/>
              </a:rPr>
              <a:t>- OR less than 20%</a:t>
            </a:r>
          </a:p>
          <a:p>
            <a:r>
              <a:rPr lang="en-US" b="1" dirty="0">
                <a:solidFill>
                  <a:srgbClr val="FF0000"/>
                </a:solidFill>
                <a:latin typeface="Raleway" pitchFamily="2" charset="0"/>
              </a:rPr>
              <a:t>- Low </a:t>
            </a:r>
            <a:r>
              <a:rPr lang="en-US" b="1" dirty="0" err="1">
                <a:solidFill>
                  <a:srgbClr val="FF0000"/>
                </a:solidFill>
                <a:latin typeface="Raleway" pitchFamily="2" charset="0"/>
              </a:rPr>
              <a:t>AICc</a:t>
            </a:r>
            <a:endParaRPr lang="en-US" b="1" dirty="0">
              <a:solidFill>
                <a:srgbClr val="FF0000"/>
              </a:solidFill>
              <a:latin typeface="Raleway" pitchFamily="2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Raleway" pitchFamily="2" charset="0"/>
              </a:rPr>
              <a:t>- Few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E62C3-F67C-939B-3078-2127EF479A3F}"/>
              </a:ext>
            </a:extLst>
          </p:cNvPr>
          <p:cNvSpPr txBox="1"/>
          <p:nvPr/>
        </p:nvSpPr>
        <p:spPr>
          <a:xfrm>
            <a:off x="389227" y="236337"/>
            <a:ext cx="10972799" cy="715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Model: Model building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83179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3BFB4-C25A-D512-BBD9-2A4BA84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95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AA34B-2FAD-CEBF-377C-65E4F1D0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4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C2D48C-F0C8-44A5-FE02-8FDAAC74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42" y="1111044"/>
            <a:ext cx="10838443" cy="5269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58DDB-8A15-712D-0346-7B612C5AAAED}"/>
              </a:ext>
            </a:extLst>
          </p:cNvPr>
          <p:cNvSpPr txBox="1"/>
          <p:nvPr/>
        </p:nvSpPr>
        <p:spPr>
          <a:xfrm>
            <a:off x="560815" y="1179870"/>
            <a:ext cx="40847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0"/>
              </a:rPr>
              <a:t>Selecting thresholds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997D2-CF7A-8D5C-5E1C-66960F09F507}"/>
              </a:ext>
            </a:extLst>
          </p:cNvPr>
          <p:cNvSpPr txBox="1"/>
          <p:nvPr/>
        </p:nvSpPr>
        <p:spPr>
          <a:xfrm>
            <a:off x="389227" y="236337"/>
            <a:ext cx="10972799" cy="715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Visualize: Results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009D8-F2F5-1EB9-CB09-4F3F18021A17}"/>
              </a:ext>
            </a:extLst>
          </p:cNvPr>
          <p:cNvSpPr txBox="1"/>
          <p:nvPr/>
        </p:nvSpPr>
        <p:spPr>
          <a:xfrm rot="16200000">
            <a:off x="5063252" y="3795250"/>
            <a:ext cx="229742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" pitchFamily="2" charset="0"/>
              </a:rPr>
              <a:t> thresholds</a:t>
            </a:r>
          </a:p>
        </p:txBody>
      </p:sp>
    </p:spTree>
    <p:extLst>
      <p:ext uri="{BB962C8B-B14F-4D97-AF65-F5344CB8AC3E}">
        <p14:creationId xmlns:p14="http://schemas.microsoft.com/office/powerpoint/2010/main" val="1532240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15C332-BC94-2C75-76AF-801DE9AF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00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777725-F9A9-D92F-49B3-D5E490BF07B5}"/>
              </a:ext>
            </a:extLst>
          </p:cNvPr>
          <p:cNvSpPr txBox="1"/>
          <p:nvPr/>
        </p:nvSpPr>
        <p:spPr>
          <a:xfrm>
            <a:off x="727586" y="11623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Raleway" pitchFamily="2" charset="0"/>
              </a:rPr>
              <a:t>Download the R code (Session Code)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3162B-E15F-6124-68C5-92E4AFEAC28E}"/>
              </a:ext>
            </a:extLst>
          </p:cNvPr>
          <p:cNvSpPr txBox="1"/>
          <p:nvPr/>
        </p:nvSpPr>
        <p:spPr>
          <a:xfrm>
            <a:off x="648928" y="287283"/>
            <a:ext cx="3028337" cy="646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Reproduce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06AF2-B562-F7EC-42A5-89111FCF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94" y="1816821"/>
            <a:ext cx="7206631" cy="47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07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5B7A6-F491-15C6-4C82-D998955E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40" y="1358487"/>
            <a:ext cx="8833989" cy="5120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F3D8E-F007-39D9-5A56-8B6CBD8A5BB0}"/>
              </a:ext>
            </a:extLst>
          </p:cNvPr>
          <p:cNvSpPr txBox="1"/>
          <p:nvPr/>
        </p:nvSpPr>
        <p:spPr>
          <a:xfrm>
            <a:off x="648928" y="287283"/>
            <a:ext cx="1032387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Compare between the two predictions</a:t>
            </a:r>
          </a:p>
        </p:txBody>
      </p:sp>
    </p:spTree>
    <p:extLst>
      <p:ext uri="{BB962C8B-B14F-4D97-AF65-F5344CB8AC3E}">
        <p14:creationId xmlns:p14="http://schemas.microsoft.com/office/powerpoint/2010/main" val="20187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6D62-B3C5-C85F-13AB-520EFB9F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723"/>
            <a:ext cx="10515600" cy="92899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dirty="0">
                <a:solidFill>
                  <a:srgbClr val="DC4814"/>
                </a:solidFill>
                <a:latin typeface="Raleway SemiBold" pitchFamily="2" charset="0"/>
              </a:rPr>
              <a:t>What is Wallace?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4CBFC-034A-8CA8-F587-01575EE9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540" y="3915909"/>
            <a:ext cx="1981200" cy="1090998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857946-7B2B-ADD4-7628-E322E96CB483}"/>
              </a:ext>
            </a:extLst>
          </p:cNvPr>
          <p:cNvSpPr txBox="1"/>
          <p:nvPr/>
        </p:nvSpPr>
        <p:spPr>
          <a:xfrm>
            <a:off x="962751" y="1804627"/>
            <a:ext cx="60943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Raleway" pitchFamily="2" charset="0"/>
              </a:rPr>
              <a:t>Point-and-click (GUI) application that includes most steps of a niche/distribution modeling workflow build in R.</a:t>
            </a:r>
          </a:p>
          <a:p>
            <a:pPr>
              <a:spcBef>
                <a:spcPct val="50000"/>
              </a:spcBef>
            </a:pPr>
            <a:endParaRPr lang="en-US" sz="2400" dirty="0">
              <a:latin typeface="Raleway" pitchFamily="2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latin typeface="Raleway" pitchFamily="2" charset="0"/>
              </a:rPr>
              <a:t>Combine several packages in R: </a:t>
            </a:r>
            <a:r>
              <a:rPr lang="en-US" sz="2400" i="1" dirty="0">
                <a:latin typeface="Raleway" pitchFamily="2" charset="0"/>
              </a:rPr>
              <a:t>Shiny</a:t>
            </a:r>
            <a:r>
              <a:rPr lang="en-US" sz="2400" dirty="0">
                <a:latin typeface="Raleway" pitchFamily="2" charset="0"/>
              </a:rPr>
              <a:t>, </a:t>
            </a:r>
            <a:r>
              <a:rPr lang="en-US" sz="2400" i="1" dirty="0" err="1">
                <a:solidFill>
                  <a:srgbClr val="333333"/>
                </a:solidFill>
                <a:effectLst/>
                <a:latin typeface="Raleway" pitchFamily="2" charset="0"/>
              </a:rPr>
              <a:t>spocc</a:t>
            </a:r>
            <a:r>
              <a:rPr lang="en-US" sz="2400" i="1" dirty="0">
                <a:solidFill>
                  <a:srgbClr val="333333"/>
                </a:solidFill>
                <a:effectLst/>
                <a:latin typeface="Raleway" pitchFamily="2" charset="0"/>
              </a:rPr>
              <a:t>, raster, leaflet, </a:t>
            </a:r>
            <a:r>
              <a:rPr lang="en-US" sz="2400" i="1" dirty="0" err="1">
                <a:solidFill>
                  <a:srgbClr val="333333"/>
                </a:solidFill>
                <a:effectLst/>
                <a:latin typeface="Raleway" pitchFamily="2" charset="0"/>
              </a:rPr>
              <a:t>rgeos</a:t>
            </a:r>
            <a:r>
              <a:rPr lang="en-US" sz="2400" i="1" dirty="0">
                <a:solidFill>
                  <a:srgbClr val="333333"/>
                </a:solidFill>
                <a:effectLst/>
                <a:latin typeface="Raleway" pitchFamily="2" charset="0"/>
              </a:rPr>
              <a:t>, </a:t>
            </a:r>
            <a:r>
              <a:rPr lang="en-US" sz="2400" i="1" dirty="0" err="1">
                <a:solidFill>
                  <a:srgbClr val="333333"/>
                </a:solidFill>
                <a:effectLst/>
                <a:latin typeface="Raleway" pitchFamily="2" charset="0"/>
              </a:rPr>
              <a:t>sp</a:t>
            </a:r>
            <a:r>
              <a:rPr lang="en-US" sz="2400" i="1" dirty="0">
                <a:solidFill>
                  <a:srgbClr val="333333"/>
                </a:solidFill>
                <a:effectLst/>
                <a:latin typeface="Raleway" pitchFamily="2" charset="0"/>
              </a:rPr>
              <a:t>, ade4</a:t>
            </a:r>
            <a:r>
              <a:rPr lang="en-US" sz="2400" dirty="0">
                <a:latin typeface="Raleway" pitchFamily="2" charset="0"/>
              </a:rPr>
              <a:t> , </a:t>
            </a:r>
            <a:r>
              <a:rPr lang="en-US" sz="2400" i="1" dirty="0" err="1">
                <a:solidFill>
                  <a:srgbClr val="333333"/>
                </a:solidFill>
                <a:effectLst/>
                <a:latin typeface="Raleway" pitchFamily="2" charset="0"/>
              </a:rPr>
              <a:t>ecospat</a:t>
            </a:r>
            <a:r>
              <a:rPr lang="en-US" sz="2400" i="1" dirty="0">
                <a:solidFill>
                  <a:srgbClr val="333333"/>
                </a:solidFill>
                <a:effectLst/>
                <a:latin typeface="Raleway" pitchFamily="2" charset="0"/>
              </a:rPr>
              <a:t>, </a:t>
            </a:r>
            <a:r>
              <a:rPr lang="en-US" sz="2400" i="1" dirty="0" err="1">
                <a:solidFill>
                  <a:srgbClr val="333333"/>
                </a:solidFill>
                <a:effectLst/>
                <a:latin typeface="Raleway" pitchFamily="2" charset="0"/>
              </a:rPr>
              <a:t>adehabitatHR</a:t>
            </a:r>
            <a:r>
              <a:rPr lang="en-US" sz="2400" i="1" dirty="0">
                <a:solidFill>
                  <a:srgbClr val="333333"/>
                </a:solidFill>
                <a:effectLst/>
                <a:latin typeface="Raleway" pitchFamily="2" charset="0"/>
              </a:rPr>
              <a:t>, </a:t>
            </a:r>
            <a:r>
              <a:rPr lang="en-US" sz="2400" i="1" dirty="0" err="1">
                <a:solidFill>
                  <a:srgbClr val="333333"/>
                </a:solidFill>
                <a:effectLst/>
                <a:latin typeface="Raleway" pitchFamily="2" charset="0"/>
              </a:rPr>
              <a:t>ENMeval</a:t>
            </a:r>
            <a:r>
              <a:rPr lang="en-US" sz="2400" i="1" dirty="0">
                <a:solidFill>
                  <a:srgbClr val="333333"/>
                </a:solidFill>
                <a:effectLst/>
                <a:latin typeface="Raleway" pitchFamily="2" charset="0"/>
              </a:rPr>
              <a:t>, </a:t>
            </a:r>
            <a:r>
              <a:rPr lang="en-US" sz="2400" i="1" dirty="0" err="1">
                <a:solidFill>
                  <a:srgbClr val="333333"/>
                </a:solidFill>
                <a:effectLst/>
                <a:latin typeface="Raleway" pitchFamily="2" charset="0"/>
              </a:rPr>
              <a:t>dismo</a:t>
            </a:r>
            <a:r>
              <a:rPr lang="en-US" sz="2400" i="1" dirty="0">
                <a:solidFill>
                  <a:srgbClr val="333333"/>
                </a:solidFill>
                <a:effectLst/>
                <a:latin typeface="Raleway" pitchFamily="2" charset="0"/>
              </a:rPr>
              <a:t>, </a:t>
            </a:r>
            <a:r>
              <a:rPr lang="en-US" sz="2400" i="1" dirty="0" err="1">
                <a:solidFill>
                  <a:srgbClr val="333333"/>
                </a:solidFill>
                <a:effectLst/>
                <a:latin typeface="Raleway" pitchFamily="2" charset="0"/>
              </a:rPr>
              <a:t>maxnet</a:t>
            </a:r>
            <a:r>
              <a:rPr lang="en-US" sz="2400" i="1" dirty="0">
                <a:solidFill>
                  <a:srgbClr val="333333"/>
                </a:solidFill>
                <a:effectLst/>
                <a:latin typeface="Raleway" pitchFamily="2" charset="0"/>
              </a:rPr>
              <a:t>.</a:t>
            </a:r>
            <a:endParaRPr lang="en-US" sz="2400" dirty="0">
              <a:latin typeface="Raleway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D8645-C10E-CEA5-3B94-C889DAA5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473" y="2085112"/>
            <a:ext cx="1198657" cy="92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015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BDA682-01AD-7164-765C-AD768CD7662A}"/>
              </a:ext>
            </a:extLst>
          </p:cNvPr>
          <p:cNvSpPr txBox="1"/>
          <p:nvPr/>
        </p:nvSpPr>
        <p:spPr>
          <a:xfrm>
            <a:off x="698089" y="346276"/>
            <a:ext cx="1032387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do other studies say about this?</a:t>
            </a:r>
          </a:p>
        </p:txBody>
      </p:sp>
      <p:pic>
        <p:nvPicPr>
          <p:cNvPr id="2" name="Picture 4" descr="Pantropical Spotted Dolphin (Stenella attenuata) | Dolphins World">
            <a:extLst>
              <a:ext uri="{FF2B5EF4-FFF2-40B4-BE49-F238E27FC236}">
                <a16:creationId xmlns:a16="http://schemas.microsoft.com/office/drawing/2014/main" id="{3076F6C1-0E8B-5E37-4329-1E253C0B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89" y="2262051"/>
            <a:ext cx="3967574" cy="247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aribbean reef shark – Save our Sharks NL">
            <a:extLst>
              <a:ext uri="{FF2B5EF4-FFF2-40B4-BE49-F238E27FC236}">
                <a16:creationId xmlns:a16="http://schemas.microsoft.com/office/drawing/2014/main" id="{7F40A72A-C24B-287B-8DCB-E1E66829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844" y="2262051"/>
            <a:ext cx="3973889" cy="247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27937-FE83-8E2A-4F4C-C83897D30BBE}"/>
              </a:ext>
            </a:extLst>
          </p:cNvPr>
          <p:cNvSpPr txBox="1"/>
          <p:nvPr/>
        </p:nvSpPr>
        <p:spPr>
          <a:xfrm>
            <a:off x="5270089" y="2570894"/>
            <a:ext cx="19664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62099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83FB9A-15E9-3A60-3415-A453AB9D840A}"/>
              </a:ext>
            </a:extLst>
          </p:cNvPr>
          <p:cNvSpPr txBox="1"/>
          <p:nvPr/>
        </p:nvSpPr>
        <p:spPr>
          <a:xfrm>
            <a:off x="363793" y="1902480"/>
            <a:ext cx="111989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 Light" pitchFamily="2" charset="0"/>
              </a:rPr>
              <a:t>https://www.cambridge.org/core/journals/journal-of-zoology/article/abs/predatorprey-and-competitive-interactions-between-sharks-order-selachii-and-dolphins-suborder-odontoceti-a-review/C09232EF3D3CA1C716147BD729FB76CF</a:t>
            </a:r>
          </a:p>
          <a:p>
            <a:endParaRPr lang="en-US" dirty="0">
              <a:latin typeface="Raleway Light" pitchFamily="2" charset="0"/>
            </a:endParaRPr>
          </a:p>
          <a:p>
            <a:r>
              <a:rPr lang="en-US" dirty="0">
                <a:latin typeface="Raleway Light" pitchFamily="2" charset="0"/>
              </a:rPr>
              <a:t>https://www.researchgate.net/profile/Peter-Corkeron/publication/280091397_Interactions_between_bottlenose_dolphins_and_sharks_in_Moreton_Bay_Queensland/links/55a7f7d508ae481aa7f56545/Interactions-between-bottlenose-dolphins-and-sharks-in-Moreton-Bay-Queensland.pdf</a:t>
            </a:r>
          </a:p>
          <a:p>
            <a:endParaRPr lang="en-US" dirty="0">
              <a:latin typeface="Raleway Light" pitchFamily="2" charset="0"/>
            </a:endParaRPr>
          </a:p>
          <a:p>
            <a:r>
              <a:rPr lang="en-US" dirty="0">
                <a:latin typeface="Raleway Light" pitchFamily="2" charset="0"/>
              </a:rPr>
              <a:t>https://link.springer.com/article/10.1007/s00227-001-0711-7</a:t>
            </a:r>
          </a:p>
          <a:p>
            <a:endParaRPr lang="en-US" dirty="0">
              <a:latin typeface="Raleway Light" pitchFamily="2" charset="0"/>
            </a:endParaRPr>
          </a:p>
          <a:p>
            <a:endParaRPr lang="en-US" dirty="0">
              <a:latin typeface="Raleway Light" pitchFamily="2" charset="0"/>
            </a:endParaRPr>
          </a:p>
          <a:p>
            <a:r>
              <a:rPr lang="en-US" dirty="0">
                <a:latin typeface="Raleway Light" pitchFamily="2" charset="0"/>
              </a:rPr>
              <a:t>https://www.livescience.com/65957-dolphin-shark-myth.html</a:t>
            </a:r>
          </a:p>
          <a:p>
            <a:endParaRPr lang="en-US" dirty="0">
              <a:latin typeface="Raleway Light" pitchFamily="2" charset="0"/>
            </a:endParaRPr>
          </a:p>
          <a:p>
            <a:endParaRPr lang="en-US" dirty="0">
              <a:latin typeface="Raleway Light" pitchFamily="2" charset="0"/>
            </a:endParaRPr>
          </a:p>
          <a:p>
            <a:r>
              <a:rPr lang="en-US" dirty="0">
                <a:latin typeface="Raleway Light" pitchFamily="2" charset="0"/>
              </a:rPr>
              <a:t>https://www.thetopvillas.com/blog/caribbean/sharks-in-the-caribbean/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DA682-01AD-7164-765C-AD768CD7662A}"/>
              </a:ext>
            </a:extLst>
          </p:cNvPr>
          <p:cNvSpPr txBox="1"/>
          <p:nvPr/>
        </p:nvSpPr>
        <p:spPr>
          <a:xfrm>
            <a:off x="698089" y="346276"/>
            <a:ext cx="1032387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do other studies say about this?</a:t>
            </a:r>
          </a:p>
        </p:txBody>
      </p:sp>
    </p:spTree>
    <p:extLst>
      <p:ext uri="{BB962C8B-B14F-4D97-AF65-F5344CB8AC3E}">
        <p14:creationId xmlns:p14="http://schemas.microsoft.com/office/powerpoint/2010/main" val="1155912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AF6BE-3757-9978-2BC3-368765449B34}"/>
              </a:ext>
            </a:extLst>
          </p:cNvPr>
          <p:cNvSpPr txBox="1"/>
          <p:nvPr/>
        </p:nvSpPr>
        <p:spPr>
          <a:xfrm>
            <a:off x="757082" y="405270"/>
            <a:ext cx="1032387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How can we improve our analysis?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2C290-CEE4-7F49-4331-284B90117DCA}"/>
              </a:ext>
            </a:extLst>
          </p:cNvPr>
          <p:cNvSpPr txBox="1"/>
          <p:nvPr/>
        </p:nvSpPr>
        <p:spPr>
          <a:xfrm>
            <a:off x="924232" y="1720840"/>
            <a:ext cx="1032387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Using all available points of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doubling or tripling the pseudo absence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aleway" pitchFamily="2" charset="0"/>
              </a:rPr>
              <a:t>Analysing</a:t>
            </a:r>
            <a:r>
              <a:rPr lang="en-US" sz="2400" dirty="0">
                <a:latin typeface="Raleway" pitchFamily="2" charset="0"/>
              </a:rPr>
              <a:t> more than 5 species of each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Making a global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Using more variables (circulation, primary productivity,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Filtering the presence points better</a:t>
            </a:r>
          </a:p>
        </p:txBody>
      </p:sp>
    </p:spTree>
    <p:extLst>
      <p:ext uri="{BB962C8B-B14F-4D97-AF65-F5344CB8AC3E}">
        <p14:creationId xmlns:p14="http://schemas.microsoft.com/office/powerpoint/2010/main" val="52252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63015-235D-CD0C-6FE9-79914CDFFB38}"/>
              </a:ext>
            </a:extLst>
          </p:cNvPr>
          <p:cNvSpPr txBox="1"/>
          <p:nvPr/>
        </p:nvSpPr>
        <p:spPr>
          <a:xfrm>
            <a:off x="757082" y="405270"/>
            <a:ext cx="10323872" cy="646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Wallace's 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774E0-57B2-0919-0233-3FEE53FD6A04}"/>
              </a:ext>
            </a:extLst>
          </p:cNvPr>
          <p:cNvSpPr txBox="1"/>
          <p:nvPr/>
        </p:nvSpPr>
        <p:spPr>
          <a:xfrm>
            <a:off x="757082" y="1901975"/>
            <a:ext cx="10589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It does not allow you to spatially filter the downloading of the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It does not have a module to eliminate autocorrelation between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aleway" pitchFamily="2" charset="0"/>
              </a:rPr>
              <a:t>Little control over how pseudo-absence points are generated.</a:t>
            </a:r>
          </a:p>
        </p:txBody>
      </p:sp>
    </p:spTree>
    <p:extLst>
      <p:ext uri="{BB962C8B-B14F-4D97-AF65-F5344CB8AC3E}">
        <p14:creationId xmlns:p14="http://schemas.microsoft.com/office/powerpoint/2010/main" val="3664353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76F98-6468-7993-5268-C8B30596254B}"/>
              </a:ext>
            </a:extLst>
          </p:cNvPr>
          <p:cNvSpPr txBox="1"/>
          <p:nvPr/>
        </p:nvSpPr>
        <p:spPr>
          <a:xfrm>
            <a:off x="785812" y="3925490"/>
            <a:ext cx="104489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Kass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JM, Pinilla-Buitrago GE, Paz A, Johnson BA,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Grisales-Betancur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V,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Meenan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SI,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Attali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D,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Broennimann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O, Galante PJ,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Maitner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BS, Owens HL, Varela S, Aiello-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Lammens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ME,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Merow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C, Blair ME, Anderson RP. (2022). 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wallace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2: a shiny app for modeling species niches and distributions redesigned to facilitate expansion via module contributions. 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Ecography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, e06547. </a:t>
            </a:r>
            <a:r>
              <a:rPr lang="en-US" b="0" i="0" u="none" strike="noStrike" dirty="0">
                <a:solidFill>
                  <a:srgbClr val="428BCA"/>
                </a:solidFill>
                <a:effectLst/>
                <a:latin typeface="Lato" panose="020F0502020204030203" pitchFamily="34" charset="0"/>
                <a:hlinkClick r:id="rId2"/>
              </a:rPr>
              <a:t>https://doi.org/10.1111/ecog.06547</a:t>
            </a:r>
            <a:endParaRPr lang="en-US" b="0" i="0" u="none" strike="noStrike" dirty="0">
              <a:solidFill>
                <a:srgbClr val="428BCA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Elizabeth J. </a:t>
            </a:r>
            <a:r>
              <a:rPr lang="en-US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Sbrocco</a:t>
            </a:r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Paul H. Barber. 2013. MARSPEC: Ocean climate layers for marine spatial ecology. </a:t>
            </a:r>
            <a:r>
              <a:rPr lang="en-US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Ecology</a:t>
            </a:r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94:979. </a:t>
            </a:r>
            <a:r>
              <a:rPr lang="en-US" i="0" dirty="0">
                <a:effectLst/>
                <a:latin typeface="Times New Roman" panose="02020603050405020304" pitchFamily="18" charset="0"/>
                <a:hlinkClick r:id="rId3"/>
              </a:rPr>
              <a:t>http://dx.doi.org/10.1890/12-1358.1</a:t>
            </a:r>
            <a:endParaRPr lang="en-US" dirty="0">
              <a:solidFill>
                <a:srgbClr val="428BCA"/>
              </a:solidFill>
              <a:latin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0095E-134D-C4BA-FD90-2E0847D71852}"/>
              </a:ext>
            </a:extLst>
          </p:cNvPr>
          <p:cNvSpPr txBox="1"/>
          <p:nvPr/>
        </p:nvSpPr>
        <p:spPr>
          <a:xfrm>
            <a:off x="871537" y="1231524"/>
            <a:ext cx="104489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>
              <a:solidFill>
                <a:srgbClr val="428BCA"/>
              </a:solidFill>
              <a:latin typeface="Lato" panose="020F0502020204030203" pitchFamily="34" charset="0"/>
            </a:endParaRPr>
          </a:p>
          <a:p>
            <a:pPr algn="l"/>
            <a:r>
              <a:rPr lang="en-US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Wallace website: </a:t>
            </a:r>
            <a:r>
              <a:rPr lang="en-US" i="0" u="sng" dirty="0">
                <a:effectLst/>
                <a:latin typeface="Ubuntu" panose="020F0502020204030204" pitchFamily="34" charset="0"/>
                <a:hlinkClick r:id="rId4"/>
              </a:rPr>
              <a:t>https://wallaceecomod.github.io/</a:t>
            </a:r>
            <a:endParaRPr lang="en-US" dirty="0">
              <a:solidFill>
                <a:srgbClr val="428BCA"/>
              </a:solidFill>
              <a:latin typeface="Lato" panose="020F0502020204030203" pitchFamily="34" charset="0"/>
            </a:endParaRPr>
          </a:p>
          <a:p>
            <a:pPr algn="l"/>
            <a:endParaRPr lang="en-US" dirty="0">
              <a:solidFill>
                <a:srgbClr val="428BCA"/>
              </a:solidFill>
              <a:latin typeface="Lato" panose="020F0502020204030203" pitchFamily="34" charset="0"/>
            </a:endParaRPr>
          </a:p>
          <a:p>
            <a:pPr algn="l"/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Official tutorial: </a:t>
            </a:r>
            <a:r>
              <a:rPr lang="en-US" i="0" dirty="0">
                <a:solidFill>
                  <a:srgbClr val="333333"/>
                </a:solidFill>
                <a:effectLst/>
                <a:latin typeface="Lato" panose="020F0502020204030203" pitchFamily="34" charset="0"/>
                <a:hlinkClick r:id="rId5"/>
              </a:rPr>
              <a:t>https://wallaceecomod.github.io/wallace/articles/tutorial-v2.html</a:t>
            </a:r>
            <a:endParaRPr lang="en-US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dirty="0">
              <a:solidFill>
                <a:srgbClr val="333333"/>
              </a:solidFill>
              <a:latin typeface="Lato" panose="020F0502020204030203" pitchFamily="34" charset="0"/>
            </a:endParaRPr>
          </a:p>
          <a:p>
            <a:pPr algn="l"/>
            <a:r>
              <a:rPr lang="en-US" dirty="0" err="1">
                <a:solidFill>
                  <a:srgbClr val="333333"/>
                </a:solidFill>
                <a:latin typeface="Lato" panose="020F0502020204030203" pitchFamily="34" charset="0"/>
              </a:rPr>
              <a:t>Youtube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 Channel: </a:t>
            </a:r>
            <a:r>
              <a:rPr lang="en-US" i="0" dirty="0">
                <a:solidFill>
                  <a:srgbClr val="333333"/>
                </a:solidFill>
                <a:effectLst/>
                <a:latin typeface="Lato" panose="020F0502020204030203" pitchFamily="34" charset="0"/>
                <a:hlinkClick r:id="rId6"/>
              </a:rPr>
              <a:t>https://www.youtube.com/@WallaceEcoMod</a:t>
            </a:r>
            <a:endParaRPr lang="en-US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86219-3BD9-8A6F-65E3-E60A7081F328}"/>
              </a:ext>
            </a:extLst>
          </p:cNvPr>
          <p:cNvSpPr txBox="1"/>
          <p:nvPr/>
        </p:nvSpPr>
        <p:spPr>
          <a:xfrm>
            <a:off x="866774" y="3400425"/>
            <a:ext cx="296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Main 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4BB12-8EB8-7F17-F1C4-653491F8E90A}"/>
              </a:ext>
            </a:extLst>
          </p:cNvPr>
          <p:cNvSpPr txBox="1"/>
          <p:nvPr/>
        </p:nvSpPr>
        <p:spPr>
          <a:xfrm>
            <a:off x="866774" y="968992"/>
            <a:ext cx="296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Main Resources</a:t>
            </a:r>
          </a:p>
        </p:txBody>
      </p:sp>
    </p:spTree>
    <p:extLst>
      <p:ext uri="{BB962C8B-B14F-4D97-AF65-F5344CB8AC3E}">
        <p14:creationId xmlns:p14="http://schemas.microsoft.com/office/powerpoint/2010/main" val="54929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5E772536-F838-4204-B905-7904B6A0A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619625"/>
            <a:ext cx="8153400" cy="1752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u="sng"/>
          </a:p>
        </p:txBody>
      </p:sp>
      <p:pic>
        <p:nvPicPr>
          <p:cNvPr id="5" name="Picture 21" descr="The City College of New York">
            <a:extLst>
              <a:ext uri="{FF2B5EF4-FFF2-40B4-BE49-F238E27FC236}">
                <a16:creationId xmlns:a16="http://schemas.microsoft.com/office/drawing/2014/main" id="{5C989136-40A5-342D-79AA-1118AA1E4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749" y="4821069"/>
            <a:ext cx="1436926" cy="63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A9B7DE8-0276-51C9-8EE2-CE09B9449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5710079"/>
            <a:ext cx="1601371" cy="50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B1A60-187C-7924-4AFE-7EE80725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0203" y="4705004"/>
            <a:ext cx="1532072" cy="905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EE590-E2C2-6850-2732-1295EA44F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5838" y="4819237"/>
            <a:ext cx="1589237" cy="4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A7DEC-83F7-248D-E6D7-A135592FFD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5534025"/>
            <a:ext cx="6858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DAD70-9441-A987-B64F-FAB9454CC3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5610225"/>
            <a:ext cx="1413749" cy="59076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209D3C0-8AB3-ACCC-6983-C3D60E394C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698" y="4856188"/>
            <a:ext cx="1069577" cy="6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72C2C186-3F4B-A071-A4A6-C0D54FA6B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b="31432"/>
          <a:stretch>
            <a:fillRect/>
          </a:stretch>
        </p:blipFill>
        <p:spPr bwMode="auto">
          <a:xfrm>
            <a:off x="7610475" y="5664500"/>
            <a:ext cx="1371024" cy="55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ED984-D63A-48E8-FFCB-1BC08C4059CB}"/>
              </a:ext>
            </a:extLst>
          </p:cNvPr>
          <p:cNvGrpSpPr/>
          <p:nvPr/>
        </p:nvGrpSpPr>
        <p:grpSpPr>
          <a:xfrm>
            <a:off x="3952875" y="2867025"/>
            <a:ext cx="4530198" cy="990600"/>
            <a:chOff x="2286000" y="3505200"/>
            <a:chExt cx="4530198" cy="990600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86083D96-F683-3F3E-5B05-9D2F4BB5A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505200"/>
              <a:ext cx="4530198" cy="9906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/>
            </a:p>
          </p:txBody>
        </p:sp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9D4305F6-5F2D-3D9E-E022-6B7FB1C24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324614" y="3594738"/>
              <a:ext cx="687384" cy="82486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6" name="Picture 13" descr="Anderson_Robert_original">
              <a:extLst>
                <a:ext uri="{FF2B5EF4-FFF2-40B4-BE49-F238E27FC236}">
                  <a16:creationId xmlns:a16="http://schemas.microsoft.com/office/drawing/2014/main" id="{4D411F7D-76C5-09B0-3DDE-E694C0AAA6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82214" y="3560555"/>
              <a:ext cx="741505" cy="827059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7" name="Picture 16" descr="bobsmall.jpg">
              <a:extLst>
                <a:ext uri="{FF2B5EF4-FFF2-40B4-BE49-F238E27FC236}">
                  <a16:creationId xmlns:a16="http://schemas.microsoft.com/office/drawing/2014/main" id="{80A681D4-D3F8-A09B-7DB3-F018AB9C0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8214" y="3560556"/>
              <a:ext cx="735143" cy="8537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B179D9-6322-50B6-C7FD-71EABBDD1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6214" y="3580561"/>
              <a:ext cx="770599" cy="83189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9" name="Picture 2" descr="http://jetzlab.yale.edu/sites/default/files/styles/people_thumbnail/public/pictures/picture-21-1475868396.jpg?itok=l1pZYR4y">
              <a:extLst>
                <a:ext uri="{FF2B5EF4-FFF2-40B4-BE49-F238E27FC236}">
                  <a16:creationId xmlns:a16="http://schemas.microsoft.com/office/drawing/2014/main" id="{B5A89F96-99EA-ED9D-AF52-E1A67E6A84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0" b="11475"/>
            <a:stretch/>
          </p:blipFill>
          <p:spPr bwMode="auto">
            <a:xfrm>
              <a:off x="5220214" y="3560555"/>
              <a:ext cx="736073" cy="84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 descr="Picture">
              <a:extLst>
                <a:ext uri="{FF2B5EF4-FFF2-40B4-BE49-F238E27FC236}">
                  <a16:creationId xmlns:a16="http://schemas.microsoft.com/office/drawing/2014/main" id="{E1049258-6AAA-DA58-ECD4-31D24C4D4C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11" t="10344" r="38679" b="24471"/>
            <a:stretch/>
          </p:blipFill>
          <p:spPr bwMode="auto">
            <a:xfrm>
              <a:off x="3010414" y="3584241"/>
              <a:ext cx="680688" cy="83372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0CD5B72-CB85-3637-9B37-8E45916C88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0" y="485485"/>
            <a:ext cx="6935168" cy="2076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239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D8A2-1AA7-16B5-9917-5675FE37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0255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dirty="0">
                <a:solidFill>
                  <a:srgbClr val="DC4814"/>
                </a:solidFill>
                <a:latin typeface="Raleway SemiBold" pitchFamily="2" charset="0"/>
              </a:rPr>
              <a:t>What makes Wallace unique?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EE62-9066-84FB-2558-A8995B878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Raleway" pitchFamily="2" charset="0"/>
              </a:rPr>
              <a:t>Provides guidance information on theoretical and methodological issues</a:t>
            </a:r>
          </a:p>
          <a:p>
            <a:endParaRPr lang="en-US" dirty="0">
              <a:latin typeface="Raleway" pitchFamily="2" charset="0"/>
            </a:endParaRPr>
          </a:p>
          <a:p>
            <a:r>
              <a:rPr lang="en-US" dirty="0">
                <a:latin typeface="Raleway" pitchFamily="2" charset="0"/>
              </a:rPr>
              <a:t>Provides the user with multiple analytical options and allows downloading of data</a:t>
            </a:r>
          </a:p>
          <a:p>
            <a:endParaRPr lang="en-US" dirty="0">
              <a:latin typeface="Raleway" pitchFamily="2" charset="0"/>
            </a:endParaRPr>
          </a:p>
          <a:p>
            <a:r>
              <a:rPr lang="en-US" dirty="0">
                <a:latin typeface="Raleway" pitchFamily="2" charset="0"/>
              </a:rPr>
              <a:t>Interactive map </a:t>
            </a:r>
            <a:r>
              <a:rPr lang="en-US" dirty="0" err="1">
                <a:latin typeface="Raleway" pitchFamily="2" charset="0"/>
              </a:rPr>
              <a:t>visualisations</a:t>
            </a:r>
            <a:r>
              <a:rPr lang="en-US" dirty="0">
                <a:latin typeface="Raleway" pitchFamily="2" charset="0"/>
              </a:rPr>
              <a:t> and interactive graphs to explore models and their predictions</a:t>
            </a:r>
          </a:p>
          <a:p>
            <a:endParaRPr lang="en-US" dirty="0">
              <a:latin typeface="Raleway" pitchFamily="2" charset="0"/>
            </a:endParaRPr>
          </a:p>
          <a:p>
            <a:r>
              <a:rPr lang="en-US" dirty="0">
                <a:latin typeface="Raleway" pitchFamily="2" charset="0"/>
              </a:rPr>
              <a:t>Allows download of executable </a:t>
            </a:r>
            <a:r>
              <a:rPr lang="en-US" dirty="0" err="1">
                <a:latin typeface="Raleway" pitchFamily="2" charset="0"/>
              </a:rPr>
              <a:t>executable</a:t>
            </a:r>
            <a:r>
              <a:rPr lang="en-US" dirty="0">
                <a:latin typeface="Raleway" pitchFamily="2" charset="0"/>
              </a:rPr>
              <a:t> R code for your session</a:t>
            </a:r>
          </a:p>
          <a:p>
            <a:endParaRPr lang="en-US" dirty="0">
              <a:latin typeface="Raleway" pitchFamily="2" charset="0"/>
            </a:endParaRPr>
          </a:p>
          <a:p>
            <a:r>
              <a:rPr lang="en-US" dirty="0">
                <a:latin typeface="Raleway" pitchFamily="2" charset="0"/>
              </a:rPr>
              <a:t>Modules that can be contributed by the user community</a:t>
            </a:r>
          </a:p>
        </p:txBody>
      </p:sp>
    </p:spTree>
    <p:extLst>
      <p:ext uri="{BB962C8B-B14F-4D97-AF65-F5344CB8AC3E}">
        <p14:creationId xmlns:p14="http://schemas.microsoft.com/office/powerpoint/2010/main" val="339277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13D15-421B-1FC6-64F2-15EEC534C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/>
          <a:stretch/>
        </p:blipFill>
        <p:spPr>
          <a:xfrm>
            <a:off x="18286" y="540775"/>
            <a:ext cx="12173714" cy="5489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D2377-3C8A-8D75-5E1C-6AA8AE843F72}"/>
              </a:ext>
            </a:extLst>
          </p:cNvPr>
          <p:cNvSpPr txBox="1"/>
          <p:nvPr/>
        </p:nvSpPr>
        <p:spPr>
          <a:xfrm>
            <a:off x="10205156" y="6188035"/>
            <a:ext cx="177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Kass</a:t>
            </a:r>
            <a:r>
              <a:rPr 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 et al.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7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38200" y="1416027"/>
            <a:ext cx="105156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sz="2400" dirty="0">
                <a:latin typeface="Raleway" pitchFamily="2" charset="0"/>
              </a:rPr>
              <a:t>Install R and (optionally) </a:t>
            </a:r>
            <a:r>
              <a:rPr lang="en-US" sz="2400" dirty="0" err="1">
                <a:latin typeface="Raleway" pitchFamily="2" charset="0"/>
              </a:rPr>
              <a:t>Rstudio</a:t>
            </a:r>
            <a:endParaRPr lang="en-US" sz="2400" dirty="0">
              <a:latin typeface="Raleway" pitchFamily="2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sz="2400" dirty="0">
                <a:latin typeface="Raleway" pitchFamily="2" charset="0"/>
              </a:rPr>
              <a:t>For Maxent java version, install maxent.jar (https://biodiversityinformatics.amnh.org/open_source/maxent/ and appropriate Java version for your system, then place maxent.jar in </a:t>
            </a:r>
            <a:r>
              <a:rPr lang="en-US" sz="2400" dirty="0" err="1">
                <a:latin typeface="Raleway" pitchFamily="2" charset="0"/>
              </a:rPr>
              <a:t>dismo</a:t>
            </a:r>
            <a:r>
              <a:rPr lang="en-US" sz="2400" dirty="0">
                <a:latin typeface="Raleway" pitchFamily="2" charset="0"/>
              </a:rPr>
              <a:t> folder</a:t>
            </a: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sz="2400" dirty="0">
                <a:latin typeface="Raleway" pitchFamily="2" charset="0"/>
              </a:rPr>
              <a:t>Install the </a:t>
            </a:r>
            <a:r>
              <a:rPr lang="en-US" sz="2400" dirty="0" err="1">
                <a:latin typeface="Raleway" pitchFamily="2" charset="0"/>
              </a:rPr>
              <a:t>wallace</a:t>
            </a:r>
            <a:r>
              <a:rPr lang="en-US" sz="2400" dirty="0">
                <a:latin typeface="Raleway" pitchFamily="2" charset="0"/>
              </a:rPr>
              <a:t> package from CRAN or </a:t>
            </a:r>
            <a:r>
              <a:rPr lang="en-US" sz="2400" dirty="0" err="1">
                <a:latin typeface="Raleway" pitchFamily="2" charset="0"/>
              </a:rPr>
              <a:t>Github</a:t>
            </a:r>
            <a:endParaRPr lang="en-US" sz="1600" dirty="0">
              <a:latin typeface="Ralew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BEEC8-A31D-5715-0E57-98A9FD50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4" y="4407477"/>
            <a:ext cx="9391072" cy="20689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0F719D6-2252-78A8-6C1E-EDDBCC13153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37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>
                <a:solidFill>
                  <a:srgbClr val="DC4814"/>
                </a:solidFill>
                <a:latin typeface="Raleway SemiBold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Let's code!!!!</a:t>
            </a:r>
          </a:p>
        </p:txBody>
      </p:sp>
    </p:spTree>
    <p:extLst>
      <p:ext uri="{BB962C8B-B14F-4D97-AF65-F5344CB8AC3E}">
        <p14:creationId xmlns:p14="http://schemas.microsoft.com/office/powerpoint/2010/main" val="324381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rected by Robert B. Weide(720P_HD)">
            <a:hlinkClick r:id="" action="ppaction://media"/>
            <a:extLst>
              <a:ext uri="{FF2B5EF4-FFF2-40B4-BE49-F238E27FC236}">
                <a16:creationId xmlns:a16="http://schemas.microsoft.com/office/drawing/2014/main" id="{6B56A6A3-22A3-98A5-36D4-C64946444A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553" y="0"/>
            <a:ext cx="12366978" cy="69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8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1502</Words>
  <Application>Microsoft Office PowerPoint</Application>
  <PresentationFormat>Widescreen</PresentationFormat>
  <Paragraphs>289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Lato</vt:lpstr>
      <vt:lpstr>Raleway</vt:lpstr>
      <vt:lpstr>Raleway Light</vt:lpstr>
      <vt:lpstr>Raleway SemiBold</vt:lpstr>
      <vt:lpstr>Segoe UI Emoji</vt:lpstr>
      <vt:lpstr>Times New Roman</vt:lpstr>
      <vt:lpstr>Ubuntu</vt:lpstr>
      <vt:lpstr>Office Theme</vt:lpstr>
      <vt:lpstr>Wallace: A comfortable and robust tool for the modeling of ecological niches.</vt:lpstr>
      <vt:lpstr>What is Wallace?</vt:lpstr>
      <vt:lpstr>Ecological niches</vt:lpstr>
      <vt:lpstr>What is Wallace?</vt:lpstr>
      <vt:lpstr>PowerPoint Presentation</vt:lpstr>
      <vt:lpstr>What makes Wallace unique?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Wallace: A comfortable and robust tool for the modeling of ecological niches.</dc:title>
  <dc:creator>Luis David Almeida Famada</dc:creator>
  <cp:lastModifiedBy>Luis David Almeida Famada</cp:lastModifiedBy>
  <cp:revision>7</cp:revision>
  <dcterms:created xsi:type="dcterms:W3CDTF">2023-06-17T12:17:56Z</dcterms:created>
  <dcterms:modified xsi:type="dcterms:W3CDTF">2023-06-20T07:13:00Z</dcterms:modified>
</cp:coreProperties>
</file>